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3B3B3B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3B3B3B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3B3B3B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28038" y="338454"/>
            <a:ext cx="9535922" cy="488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3B3B3B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hyperlink" Target="https://www.eseti.ru/about/Complaints.aspx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hyperlink" Target="https://www.eseti.ru/about/Complaints.aspx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hyperlink" Target="https://www.eseti.ru/about/Complaints.aspx" TargetMode="External"/><Relationship Id="rId4" Type="http://schemas.openxmlformats.org/officeDocument/2006/relationships/image" Target="../media/image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917622"/>
            <a:ext cx="12191999" cy="3940375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3583" y="882396"/>
            <a:ext cx="1499616" cy="47091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96715" y="900429"/>
            <a:ext cx="57670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65"/>
              <a:t>ПАМЯТКА</a:t>
            </a:r>
            <a:r>
              <a:rPr dirty="0" sz="2400" spc="10"/>
              <a:t> </a:t>
            </a:r>
            <a:r>
              <a:rPr dirty="0" sz="2400"/>
              <a:t>ДЛЯ</a:t>
            </a:r>
            <a:r>
              <a:rPr dirty="0" sz="2400" spc="10"/>
              <a:t> </a:t>
            </a:r>
            <a:r>
              <a:rPr dirty="0" sz="2400" spc="-140"/>
              <a:t>ПОТРЕБИТЕЛЯ</a:t>
            </a:r>
            <a:r>
              <a:rPr dirty="0" sz="2400" spc="40"/>
              <a:t> </a:t>
            </a:r>
            <a:r>
              <a:rPr dirty="0" sz="2400" spc="-95"/>
              <a:t>ЭЛЕКТРОЭНЕРГИИ</a:t>
            </a:r>
            <a:endParaRPr sz="2400"/>
          </a:p>
        </p:txBody>
      </p:sp>
      <p:sp>
        <p:nvSpPr>
          <p:cNvPr id="5" name="object 5" descr=""/>
          <p:cNvSpPr txBox="1"/>
          <p:nvPr/>
        </p:nvSpPr>
        <p:spPr>
          <a:xfrm>
            <a:off x="3666490" y="5892190"/>
            <a:ext cx="335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i="1">
                <a:solidFill>
                  <a:srgbClr val="3B3B3B"/>
                </a:solidFill>
                <a:latin typeface="Arial Narrow"/>
                <a:cs typeface="Arial Narrow"/>
              </a:rPr>
              <a:t>2025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666490" y="5007991"/>
            <a:ext cx="48590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3B3B3B"/>
                </a:solidFill>
                <a:latin typeface="Arial Narrow"/>
                <a:cs typeface="Arial Narrow"/>
              </a:rPr>
              <a:t>Носит</a:t>
            </a:r>
            <a:r>
              <a:rPr dirty="0" sz="1800" spc="6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B3B3B"/>
                </a:solidFill>
                <a:latin typeface="Arial Narrow"/>
                <a:cs typeface="Arial Narrow"/>
              </a:rPr>
              <a:t>информационный</a:t>
            </a:r>
            <a:r>
              <a:rPr dirty="0" sz="1800" spc="10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800" spc="70">
                <a:solidFill>
                  <a:srgbClr val="3B3B3B"/>
                </a:solidFill>
                <a:latin typeface="Arial Narrow"/>
                <a:cs typeface="Arial Narrow"/>
              </a:rPr>
              <a:t>и</a:t>
            </a:r>
            <a:r>
              <a:rPr dirty="0" sz="1800" spc="6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B3B3B"/>
                </a:solidFill>
                <a:latin typeface="Arial Narrow"/>
                <a:cs typeface="Arial Narrow"/>
              </a:rPr>
              <a:t>ознакомительный</a:t>
            </a:r>
            <a:r>
              <a:rPr dirty="0" sz="1800" spc="9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800" spc="-10">
                <a:solidFill>
                  <a:srgbClr val="3B3B3B"/>
                </a:solidFill>
                <a:latin typeface="Arial Narrow"/>
                <a:cs typeface="Arial Narrow"/>
              </a:rPr>
              <a:t>характер</a:t>
            </a:r>
            <a:endParaRPr sz="1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472926" y="6565772"/>
            <a:ext cx="13144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60" i="1">
                <a:solidFill>
                  <a:srgbClr val="898989"/>
                </a:solidFill>
                <a:latin typeface="Arial Narrow"/>
                <a:cs typeface="Arial Narrow"/>
              </a:rPr>
              <a:t>10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624268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НЕВЕРНЫЕ</a:t>
            </a:r>
            <a:r>
              <a:rPr dirty="0" spc="25"/>
              <a:t> </a:t>
            </a:r>
            <a:r>
              <a:rPr dirty="0" spc="-55"/>
              <a:t>ПОКАЗАНИЯ</a:t>
            </a:r>
            <a:r>
              <a:rPr dirty="0" spc="10"/>
              <a:t> </a:t>
            </a:r>
            <a:r>
              <a:rPr dirty="0" spc="-95"/>
              <a:t>ПРИБОРА</a:t>
            </a:r>
            <a:r>
              <a:rPr dirty="0" spc="10"/>
              <a:t> </a:t>
            </a:r>
            <a:r>
              <a:rPr dirty="0" spc="-90"/>
              <a:t>УЧЕТА</a:t>
            </a:r>
            <a:r>
              <a:rPr dirty="0" spc="15"/>
              <a:t> </a:t>
            </a:r>
            <a:r>
              <a:rPr dirty="0" spc="-75"/>
              <a:t>ЭЛЕКТРОЭНЕРГИИ</a:t>
            </a:r>
            <a:r>
              <a:rPr dirty="0" spc="25"/>
              <a:t> </a:t>
            </a:r>
            <a:r>
              <a:rPr dirty="0"/>
              <a:t>ИЛИ</a:t>
            </a:r>
            <a:r>
              <a:rPr dirty="0" spc="10"/>
              <a:t> </a:t>
            </a:r>
            <a:r>
              <a:rPr dirty="0" spc="-45"/>
              <a:t>НАЧИСЛЕНИЯ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8976486" y="835533"/>
            <a:ext cx="237553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Информация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способах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подачи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заявки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5" i="1">
                <a:solidFill>
                  <a:srgbClr val="FFFFFF"/>
                </a:solidFill>
                <a:latin typeface="Calibri"/>
                <a:cs typeface="Calibri"/>
              </a:rPr>
              <a:t>сетевую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организацию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группы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«Россети»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 и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необходимых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0" i="1">
                <a:solidFill>
                  <a:srgbClr val="FFFFFF"/>
                </a:solidFill>
                <a:latin typeface="Calibri"/>
                <a:cs typeface="Calibri"/>
              </a:rPr>
              <a:t>документах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FFFFFF"/>
                </a:solidFill>
                <a:latin typeface="Calibri"/>
                <a:cs typeface="Calibri"/>
              </a:rPr>
              <a:t>размещена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FFFFFF"/>
                </a:solidFill>
                <a:latin typeface="Calibri"/>
                <a:cs typeface="Calibri"/>
              </a:rPr>
              <a:t>на </a:t>
            </a:r>
            <a:r>
              <a:rPr dirty="0" sz="1200" spc="-170" i="1">
                <a:solidFill>
                  <a:srgbClr val="FFFFFF"/>
                </a:solidFill>
                <a:latin typeface="Calibri"/>
                <a:cs typeface="Calibri"/>
              </a:rPr>
              <a:t>листе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информацией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замене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35" i="1">
                <a:solidFill>
                  <a:srgbClr val="FFFFFF"/>
                </a:solidFill>
                <a:latin typeface="Calibri"/>
                <a:cs typeface="Calibri"/>
              </a:rPr>
              <a:t>прибора 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учета.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1" name="object 11" descr=""/>
          <p:cNvSpPr/>
          <p:nvPr/>
        </p:nvSpPr>
        <p:spPr>
          <a:xfrm>
            <a:off x="4040123" y="1591310"/>
            <a:ext cx="741680" cy="76200"/>
          </a:xfrm>
          <a:custGeom>
            <a:avLst/>
            <a:gdLst/>
            <a:ahLst/>
            <a:cxnLst/>
            <a:rect l="l" t="t" r="r" b="b"/>
            <a:pathLst>
              <a:path w="741679" h="76200">
                <a:moveTo>
                  <a:pt x="665352" y="0"/>
                </a:moveTo>
                <a:lnTo>
                  <a:pt x="665141" y="31784"/>
                </a:lnTo>
                <a:lnTo>
                  <a:pt x="677799" y="31876"/>
                </a:lnTo>
                <a:lnTo>
                  <a:pt x="677672" y="44576"/>
                </a:lnTo>
                <a:lnTo>
                  <a:pt x="665055" y="44576"/>
                </a:lnTo>
                <a:lnTo>
                  <a:pt x="664845" y="76200"/>
                </a:lnTo>
                <a:lnTo>
                  <a:pt x="729159" y="44576"/>
                </a:lnTo>
                <a:lnTo>
                  <a:pt x="677672" y="44576"/>
                </a:lnTo>
                <a:lnTo>
                  <a:pt x="729346" y="44484"/>
                </a:lnTo>
                <a:lnTo>
                  <a:pt x="741299" y="38607"/>
                </a:lnTo>
                <a:lnTo>
                  <a:pt x="665352" y="0"/>
                </a:lnTo>
                <a:close/>
              </a:path>
              <a:path w="741679" h="76200">
                <a:moveTo>
                  <a:pt x="665141" y="31784"/>
                </a:moveTo>
                <a:lnTo>
                  <a:pt x="665056" y="44484"/>
                </a:lnTo>
                <a:lnTo>
                  <a:pt x="677672" y="44576"/>
                </a:lnTo>
                <a:lnTo>
                  <a:pt x="677799" y="31876"/>
                </a:lnTo>
                <a:lnTo>
                  <a:pt x="665141" y="31784"/>
                </a:lnTo>
                <a:close/>
              </a:path>
              <a:path w="741679" h="76200">
                <a:moveTo>
                  <a:pt x="0" y="26924"/>
                </a:moveTo>
                <a:lnTo>
                  <a:pt x="0" y="39624"/>
                </a:lnTo>
                <a:lnTo>
                  <a:pt x="665056" y="44484"/>
                </a:lnTo>
                <a:lnTo>
                  <a:pt x="665141" y="31784"/>
                </a:lnTo>
                <a:lnTo>
                  <a:pt x="0" y="26924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00455" y="976883"/>
            <a:ext cx="3439795" cy="129540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1600" rIns="0" bIns="0" rtlCol="0" vert="horz">
            <a:spAutoFit/>
          </a:bodyPr>
          <a:lstStyle/>
          <a:p>
            <a:pPr marL="143510" marR="188595">
              <a:lnSpc>
                <a:spcPct val="100000"/>
              </a:lnSpc>
              <a:spcBef>
                <a:spcPts val="800"/>
              </a:spcBef>
            </a:pP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Значительная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разница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между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показаниями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расхода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электроэнергии,</a:t>
            </a:r>
            <a:r>
              <a:rPr dirty="0" sz="14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5" i="1">
                <a:solidFill>
                  <a:srgbClr val="3B3B3B"/>
                </a:solidFill>
                <a:latin typeface="Calibri"/>
                <a:cs typeface="Calibri"/>
              </a:rPr>
              <a:t>отображаемыми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на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приборе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5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пульте,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данными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личном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кабинете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энергосбытовой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организации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(при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условии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синхронизации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пультом).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80788" y="975360"/>
            <a:ext cx="3439795" cy="290639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144145" marR="500380">
              <a:lnSpc>
                <a:spcPct val="100000"/>
              </a:lnSpc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Необходимо</a:t>
            </a:r>
            <a:r>
              <a:rPr dirty="0" sz="1400" spc="-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обратиться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энергосбытовую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 организацию,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0" i="1">
                <a:solidFill>
                  <a:srgbClr val="3B3B3B"/>
                </a:solidFill>
                <a:latin typeface="Calibri"/>
                <a:cs typeface="Calibri"/>
              </a:rPr>
              <a:t>которой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заключен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договор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электроснабжения,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для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проведения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перерасчетов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за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потребленную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электроэнергию.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00455" y="2564892"/>
            <a:ext cx="3439795" cy="1666239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algn="just" marL="143510">
              <a:lnSpc>
                <a:spcPct val="100000"/>
              </a:lnSpc>
              <a:spcBef>
                <a:spcPts val="815"/>
              </a:spcBef>
            </a:pP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Производится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начисление</a:t>
            </a:r>
            <a:r>
              <a:rPr dirty="0" sz="1400" spc="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платы</a:t>
            </a:r>
            <a:endParaRPr sz="1400">
              <a:latin typeface="Calibri"/>
              <a:cs typeface="Calibri"/>
            </a:endParaRPr>
          </a:p>
          <a:p>
            <a:pPr algn="just" marL="143510" marR="166370">
              <a:lnSpc>
                <a:spcPct val="100000"/>
              </a:lnSpc>
            </a:pP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за</a:t>
            </a:r>
            <a:r>
              <a:rPr dirty="0" sz="1400" spc="8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электроэнергию</a:t>
            </a:r>
            <a:r>
              <a:rPr dirty="0" sz="1400" spc="8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spc="15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75" i="1">
                <a:solidFill>
                  <a:srgbClr val="3B3B3B"/>
                </a:solidFill>
                <a:latin typeface="Calibri"/>
                <a:cs typeface="Calibri"/>
              </a:rPr>
              <a:t>отсутствии</a:t>
            </a:r>
            <a:r>
              <a:rPr dirty="0" sz="1400" spc="1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потребления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6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со</a:t>
            </a:r>
            <a:r>
              <a:rPr dirty="0" sz="1400" spc="5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9" i="1">
                <a:solidFill>
                  <a:srgbClr val="3B3B3B"/>
                </a:solidFill>
                <a:latin typeface="Calibri"/>
                <a:cs typeface="Calibri"/>
              </a:rPr>
              <a:t>стороны</a:t>
            </a:r>
            <a:r>
              <a:rPr dirty="0" sz="1400" spc="15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потребителя</a:t>
            </a:r>
            <a:r>
              <a:rPr dirty="0" sz="1400" spc="1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6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иные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начисления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за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потребленную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электроэнергию</a:t>
            </a:r>
            <a:r>
              <a:rPr dirty="0" sz="1400" spc="-85" i="1">
                <a:solidFill>
                  <a:srgbClr val="3B3B3B"/>
                </a:solidFill>
                <a:latin typeface="Arial Narrow"/>
                <a:cs typeface="Arial Narrow"/>
              </a:rPr>
              <a:t>.</a:t>
            </a:r>
            <a:endParaRPr sz="1400">
              <a:latin typeface="Arial Narrow"/>
              <a:cs typeface="Arial Narrow"/>
            </a:endParaRPr>
          </a:p>
          <a:p>
            <a:pPr marL="143510" marR="603250">
              <a:lnSpc>
                <a:spcPct val="100000"/>
              </a:lnSpc>
              <a:spcBef>
                <a:spcPts val="1200"/>
              </a:spcBef>
            </a:pPr>
            <a:r>
              <a:rPr dirty="0" sz="1400" spc="-265" i="1">
                <a:solidFill>
                  <a:srgbClr val="3B3B3B"/>
                </a:solidFill>
                <a:latin typeface="Calibri"/>
                <a:cs typeface="Calibri"/>
              </a:rPr>
              <a:t>Отсутствие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потребления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подтверждается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данными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о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показаниях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учета.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00455" y="4472940"/>
            <a:ext cx="3439795" cy="129540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3510" marR="527685">
              <a:lnSpc>
                <a:spcPct val="100000"/>
              </a:lnSpc>
              <a:spcBef>
                <a:spcPts val="815"/>
              </a:spcBef>
            </a:pP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Значительно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увеличился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расход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аналогичном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режиме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потребления,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обнаружена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неисправность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пульта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дистанционного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управления.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039996" y="3353561"/>
            <a:ext cx="741680" cy="76200"/>
          </a:xfrm>
          <a:custGeom>
            <a:avLst/>
            <a:gdLst/>
            <a:ahLst/>
            <a:cxnLst/>
            <a:rect l="l" t="t" r="r" b="b"/>
            <a:pathLst>
              <a:path w="741679" h="76200">
                <a:moveTo>
                  <a:pt x="729704" y="31623"/>
                </a:moveTo>
                <a:lnTo>
                  <a:pt x="677799" y="31623"/>
                </a:lnTo>
                <a:lnTo>
                  <a:pt x="677926" y="44323"/>
                </a:lnTo>
                <a:lnTo>
                  <a:pt x="665289" y="44450"/>
                </a:lnTo>
                <a:lnTo>
                  <a:pt x="665606" y="76200"/>
                </a:lnTo>
                <a:lnTo>
                  <a:pt x="741426" y="37337"/>
                </a:lnTo>
                <a:lnTo>
                  <a:pt x="729704" y="31623"/>
                </a:lnTo>
                <a:close/>
              </a:path>
              <a:path w="741679" h="76200">
                <a:moveTo>
                  <a:pt x="665162" y="31750"/>
                </a:moveTo>
                <a:lnTo>
                  <a:pt x="0" y="38480"/>
                </a:lnTo>
                <a:lnTo>
                  <a:pt x="126" y="51180"/>
                </a:lnTo>
                <a:lnTo>
                  <a:pt x="665289" y="44450"/>
                </a:lnTo>
                <a:lnTo>
                  <a:pt x="665162" y="31750"/>
                </a:lnTo>
                <a:close/>
              </a:path>
              <a:path w="741679" h="76200">
                <a:moveTo>
                  <a:pt x="677799" y="31623"/>
                </a:moveTo>
                <a:lnTo>
                  <a:pt x="665162" y="31750"/>
                </a:lnTo>
                <a:lnTo>
                  <a:pt x="665289" y="44450"/>
                </a:lnTo>
                <a:lnTo>
                  <a:pt x="677926" y="44323"/>
                </a:lnTo>
                <a:lnTo>
                  <a:pt x="677799" y="31623"/>
                </a:lnTo>
                <a:close/>
              </a:path>
              <a:path w="741679" h="76200">
                <a:moveTo>
                  <a:pt x="664844" y="0"/>
                </a:moveTo>
                <a:lnTo>
                  <a:pt x="665162" y="31750"/>
                </a:lnTo>
                <a:lnTo>
                  <a:pt x="677799" y="31623"/>
                </a:lnTo>
                <a:lnTo>
                  <a:pt x="729704" y="31623"/>
                </a:lnTo>
                <a:lnTo>
                  <a:pt x="664844" y="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4780788" y="4466844"/>
            <a:ext cx="3439795" cy="204978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Times New Roman"/>
              <a:cs typeface="Times New Roman"/>
            </a:endParaRPr>
          </a:p>
          <a:p>
            <a:pPr marL="144145" marR="325120">
              <a:lnSpc>
                <a:spcPct val="100000"/>
              </a:lnSpc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Необходимо</a:t>
            </a:r>
            <a:r>
              <a:rPr dirty="0" sz="1400" spc="-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обратиться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электросетевую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организацию,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либо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энергосбытовую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организацию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(в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отношении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многоквартирных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 домов)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для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проведения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проверки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прибора 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учета.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4039996" y="5093080"/>
            <a:ext cx="726440" cy="76200"/>
          </a:xfrm>
          <a:custGeom>
            <a:avLst/>
            <a:gdLst/>
            <a:ahLst/>
            <a:cxnLst/>
            <a:rect l="l" t="t" r="r" b="b"/>
            <a:pathLst>
              <a:path w="726439" h="76200">
                <a:moveTo>
                  <a:pt x="650493" y="0"/>
                </a:moveTo>
                <a:lnTo>
                  <a:pt x="650018" y="31673"/>
                </a:lnTo>
                <a:lnTo>
                  <a:pt x="662686" y="31877"/>
                </a:lnTo>
                <a:lnTo>
                  <a:pt x="662558" y="44577"/>
                </a:lnTo>
                <a:lnTo>
                  <a:pt x="649825" y="44577"/>
                </a:lnTo>
                <a:lnTo>
                  <a:pt x="649351" y="76200"/>
                </a:lnTo>
                <a:lnTo>
                  <a:pt x="715323" y="44577"/>
                </a:lnTo>
                <a:lnTo>
                  <a:pt x="662558" y="44577"/>
                </a:lnTo>
                <a:lnTo>
                  <a:pt x="649828" y="44372"/>
                </a:lnTo>
                <a:lnTo>
                  <a:pt x="715750" y="44372"/>
                </a:lnTo>
                <a:lnTo>
                  <a:pt x="726186" y="39370"/>
                </a:lnTo>
                <a:lnTo>
                  <a:pt x="650493" y="0"/>
                </a:lnTo>
                <a:close/>
              </a:path>
              <a:path w="726439" h="76200">
                <a:moveTo>
                  <a:pt x="650018" y="31673"/>
                </a:moveTo>
                <a:lnTo>
                  <a:pt x="649828" y="44372"/>
                </a:lnTo>
                <a:lnTo>
                  <a:pt x="662558" y="44577"/>
                </a:lnTo>
                <a:lnTo>
                  <a:pt x="662686" y="31877"/>
                </a:lnTo>
                <a:lnTo>
                  <a:pt x="650018" y="31673"/>
                </a:lnTo>
                <a:close/>
              </a:path>
              <a:path w="726439" h="76200">
                <a:moveTo>
                  <a:pt x="253" y="21209"/>
                </a:moveTo>
                <a:lnTo>
                  <a:pt x="0" y="33909"/>
                </a:lnTo>
                <a:lnTo>
                  <a:pt x="649828" y="44372"/>
                </a:lnTo>
                <a:lnTo>
                  <a:pt x="650018" y="31673"/>
                </a:lnTo>
                <a:lnTo>
                  <a:pt x="253" y="21209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600455" y="5867400"/>
            <a:ext cx="3439795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139" rIns="0" bIns="0" rtlCol="0" vert="horz">
            <a:spAutoFit/>
          </a:bodyPr>
          <a:lstStyle/>
          <a:p>
            <a:pPr marL="143510" marR="551815">
              <a:lnSpc>
                <a:spcPct val="100000"/>
              </a:lnSpc>
              <a:spcBef>
                <a:spcPts val="819"/>
              </a:spcBef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фактическом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потреблении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показания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меняются.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4024884" y="6067361"/>
            <a:ext cx="741680" cy="76200"/>
          </a:xfrm>
          <a:custGeom>
            <a:avLst/>
            <a:gdLst/>
            <a:ahLst/>
            <a:cxnLst/>
            <a:rect l="l" t="t" r="r" b="b"/>
            <a:pathLst>
              <a:path w="741679" h="76200">
                <a:moveTo>
                  <a:pt x="729009" y="31699"/>
                </a:moveTo>
                <a:lnTo>
                  <a:pt x="677799" y="31699"/>
                </a:lnTo>
                <a:lnTo>
                  <a:pt x="677799" y="44399"/>
                </a:lnTo>
                <a:lnTo>
                  <a:pt x="665120" y="44451"/>
                </a:lnTo>
                <a:lnTo>
                  <a:pt x="665226" y="76199"/>
                </a:lnTo>
                <a:lnTo>
                  <a:pt x="741299" y="37782"/>
                </a:lnTo>
                <a:lnTo>
                  <a:pt x="729009" y="31699"/>
                </a:lnTo>
                <a:close/>
              </a:path>
              <a:path w="741679" h="76200">
                <a:moveTo>
                  <a:pt x="665077" y="31751"/>
                </a:moveTo>
                <a:lnTo>
                  <a:pt x="0" y="34493"/>
                </a:lnTo>
                <a:lnTo>
                  <a:pt x="0" y="47193"/>
                </a:lnTo>
                <a:lnTo>
                  <a:pt x="665120" y="44451"/>
                </a:lnTo>
                <a:lnTo>
                  <a:pt x="665077" y="31751"/>
                </a:lnTo>
                <a:close/>
              </a:path>
              <a:path w="741679" h="76200">
                <a:moveTo>
                  <a:pt x="677799" y="31699"/>
                </a:moveTo>
                <a:lnTo>
                  <a:pt x="665077" y="31751"/>
                </a:lnTo>
                <a:lnTo>
                  <a:pt x="665120" y="44451"/>
                </a:lnTo>
                <a:lnTo>
                  <a:pt x="677799" y="44399"/>
                </a:lnTo>
                <a:lnTo>
                  <a:pt x="677799" y="31699"/>
                </a:lnTo>
                <a:close/>
              </a:path>
              <a:path w="741679" h="76200">
                <a:moveTo>
                  <a:pt x="664971" y="0"/>
                </a:moveTo>
                <a:lnTo>
                  <a:pt x="665077" y="31751"/>
                </a:lnTo>
                <a:lnTo>
                  <a:pt x="729009" y="31699"/>
                </a:lnTo>
                <a:lnTo>
                  <a:pt x="664971" y="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472926" y="6565772"/>
            <a:ext cx="13144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60" i="1">
                <a:solidFill>
                  <a:srgbClr val="898989"/>
                </a:solidFill>
                <a:latin typeface="Arial Narrow"/>
                <a:cs typeface="Arial Narrow"/>
              </a:rPr>
              <a:t>11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545909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5"/>
              <a:t>ЗАМЕНА</a:t>
            </a:r>
            <a:r>
              <a:rPr dirty="0" spc="25"/>
              <a:t> </a:t>
            </a:r>
            <a:r>
              <a:rPr dirty="0" spc="-65"/>
              <a:t>ПУЛЬТА</a:t>
            </a:r>
            <a:r>
              <a:rPr dirty="0" spc="35"/>
              <a:t> </a:t>
            </a:r>
            <a:r>
              <a:rPr dirty="0" spc="-90"/>
              <a:t>ДИСТАНЦИОННОГО</a:t>
            </a:r>
            <a:r>
              <a:rPr dirty="0" spc="40"/>
              <a:t> </a:t>
            </a:r>
            <a:r>
              <a:rPr dirty="0" spc="-75"/>
              <a:t>УПРАВЛЕНИЯ</a:t>
            </a:r>
            <a:r>
              <a:rPr dirty="0" spc="20"/>
              <a:t> </a:t>
            </a:r>
            <a:r>
              <a:rPr dirty="0" spc="-100"/>
              <a:t>ПРИБОРОМ</a:t>
            </a:r>
            <a:r>
              <a:rPr dirty="0" spc="30"/>
              <a:t> </a:t>
            </a:r>
            <a:r>
              <a:rPr dirty="0" spc="-25"/>
              <a:t>УЧЕТА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8976486" y="837057"/>
            <a:ext cx="21958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60">
                <a:solidFill>
                  <a:srgbClr val="FFFFFF"/>
                </a:solidFill>
                <a:latin typeface="Arial Narrow"/>
                <a:cs typeface="Arial Narrow"/>
              </a:rPr>
              <a:t>КТО</a:t>
            </a:r>
            <a:r>
              <a:rPr dirty="0" sz="1200" spc="7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может</a:t>
            </a:r>
            <a:r>
              <a:rPr dirty="0" sz="1200" spc="9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получить/заменить</a:t>
            </a:r>
            <a:r>
              <a:rPr dirty="0" sz="1200" spc="6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 Narrow"/>
                <a:cs typeface="Arial Narrow"/>
              </a:rPr>
              <a:t>пульт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прибора</a:t>
            </a:r>
            <a:r>
              <a:rPr dirty="0" sz="1200" spc="-2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учета: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76486" y="1353692"/>
            <a:ext cx="21412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Лицо,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85" i="1">
                <a:solidFill>
                  <a:srgbClr val="FFFFFF"/>
                </a:solidFill>
                <a:latin typeface="Calibri"/>
                <a:cs typeface="Calibri"/>
              </a:rPr>
              <a:t>которым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заключен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договор</a:t>
            </a:r>
            <a:r>
              <a:rPr dirty="0" sz="1200" spc="-40" i="1">
                <a:solidFill>
                  <a:srgbClr val="FFFFFF"/>
                </a:solidFill>
                <a:latin typeface="Calibri"/>
                <a:cs typeface="Calibri"/>
              </a:rPr>
              <a:t> энергоснабжения</a:t>
            </a:r>
            <a:r>
              <a:rPr dirty="0" sz="1200" spc="-4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976486" y="1872234"/>
            <a:ext cx="25196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Законный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FFFFFF"/>
                </a:solidFill>
                <a:latin typeface="Calibri"/>
                <a:cs typeface="Calibri"/>
              </a:rPr>
              <a:t>представитель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лица,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с </a:t>
            </a:r>
            <a:r>
              <a:rPr dirty="0" sz="1200" spc="-180" i="1">
                <a:solidFill>
                  <a:srgbClr val="FFFFFF"/>
                </a:solidFill>
                <a:latin typeface="Calibri"/>
                <a:cs typeface="Calibri"/>
              </a:rPr>
              <a:t>которым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заключен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договор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40" i="1">
                <a:solidFill>
                  <a:srgbClr val="FFFFFF"/>
                </a:solidFill>
                <a:latin typeface="Calibri"/>
                <a:cs typeface="Calibri"/>
              </a:rPr>
              <a:t>энергоснабжения</a:t>
            </a:r>
            <a:r>
              <a:rPr dirty="0" sz="1200" spc="-40" i="1">
                <a:solidFill>
                  <a:srgbClr val="FFFFFF"/>
                </a:solidFill>
                <a:latin typeface="Arial Narrow"/>
                <a:cs typeface="Arial Narrow"/>
              </a:rPr>
              <a:t>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600455" y="2258567"/>
            <a:ext cx="3127375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2870" rIns="0" bIns="0" rtlCol="0" vert="horz">
            <a:spAutoFit/>
          </a:bodyPr>
          <a:lstStyle/>
          <a:p>
            <a:pPr marL="143510" marR="201930">
              <a:lnSpc>
                <a:spcPct val="100000"/>
              </a:lnSpc>
              <a:spcBef>
                <a:spcPts val="810"/>
              </a:spcBef>
            </a:pP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Выход</a:t>
            </a:r>
            <a:r>
              <a:rPr dirty="0" sz="1400" spc="-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из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строя,</a:t>
            </a:r>
            <a:r>
              <a:rPr dirty="0" sz="1400" spc="-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40" i="1">
                <a:solidFill>
                  <a:srgbClr val="3B3B3B"/>
                </a:solidFill>
                <a:latin typeface="Calibri"/>
                <a:cs typeface="Calibri"/>
              </a:rPr>
              <a:t>том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числе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механические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повреждения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0" i="1">
                <a:solidFill>
                  <a:srgbClr val="3B3B3B"/>
                </a:solidFill>
                <a:latin typeface="Calibri"/>
                <a:cs typeface="Calibri"/>
              </a:rPr>
              <a:t>пульта.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4780788" y="975360"/>
            <a:ext cx="3548379" cy="5189220"/>
          </a:xfrm>
          <a:custGeom>
            <a:avLst/>
            <a:gdLst/>
            <a:ahLst/>
            <a:cxnLst/>
            <a:rect l="l" t="t" r="r" b="b"/>
            <a:pathLst>
              <a:path w="3548379" h="5189220">
                <a:moveTo>
                  <a:pt x="3547871" y="0"/>
                </a:moveTo>
                <a:lnTo>
                  <a:pt x="0" y="0"/>
                </a:lnTo>
                <a:lnTo>
                  <a:pt x="0" y="5189220"/>
                </a:lnTo>
                <a:lnTo>
                  <a:pt x="3547871" y="5189220"/>
                </a:lnTo>
                <a:lnTo>
                  <a:pt x="3547871" y="0"/>
                </a:lnTo>
                <a:close/>
              </a:path>
            </a:pathLst>
          </a:custGeom>
          <a:solidFill>
            <a:srgbClr val="0C5B9D">
              <a:alpha val="784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4925314" y="990676"/>
            <a:ext cx="3277235" cy="2892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R="30734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Необходимо</a:t>
            </a:r>
            <a:r>
              <a:rPr dirty="0" sz="1400" spc="-5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обратиться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электросетевую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 организацию,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сетям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которой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присоединен </a:t>
            </a:r>
            <a:r>
              <a:rPr dirty="0" sz="1400" spc="-195" i="1">
                <a:solidFill>
                  <a:srgbClr val="3B3B3B"/>
                </a:solidFill>
                <a:latin typeface="Calibri"/>
                <a:cs typeface="Calibri"/>
              </a:rPr>
              <a:t>потребитель,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либо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энергосбытовую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организацию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(в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отношении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многоквартирных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домов).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1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Каналы</a:t>
            </a:r>
            <a:r>
              <a:rPr dirty="0" sz="1400" spc="6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для</a:t>
            </a:r>
            <a:r>
              <a:rPr dirty="0" sz="1400" spc="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обращения</a:t>
            </a:r>
            <a:r>
              <a:rPr dirty="0" sz="14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в</a:t>
            </a:r>
            <a:r>
              <a:rPr dirty="0" sz="1400" spc="5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группу</a:t>
            </a:r>
            <a:r>
              <a:rPr dirty="0" sz="14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«Россети»:</a:t>
            </a:r>
            <a:endParaRPr sz="1400">
              <a:latin typeface="Arial Narrow"/>
              <a:cs typeface="Arial Narrow"/>
            </a:endParaRPr>
          </a:p>
          <a:p>
            <a:pPr marL="457200" marR="5080" indent="-228600">
              <a:lnSpc>
                <a:spcPct val="100000"/>
              </a:lnSpc>
              <a:spcBef>
                <a:spcPts val="1190"/>
              </a:spcBef>
              <a:buFont typeface="Arial"/>
              <a:buChar char="•"/>
              <a:tabLst>
                <a:tab pos="475615" algn="l"/>
                <a:tab pos="476250" algn="l"/>
                <a:tab pos="999490" algn="l"/>
                <a:tab pos="1731010" algn="l"/>
                <a:tab pos="1758314" algn="l"/>
                <a:tab pos="2412365" algn="l"/>
                <a:tab pos="2806065" algn="l"/>
              </a:tabLst>
            </a:pP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Сайт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Россети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Новосибирск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раздел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Потребителям/Обслуживание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 клиентов/Личный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кабинет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Клиента/Для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 подачи</a:t>
            </a:r>
            <a:r>
              <a:rPr dirty="0" sz="1400" spc="1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обращений</a:t>
            </a:r>
            <a:r>
              <a:rPr dirty="0" sz="1400" spc="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по</a:t>
            </a:r>
            <a:r>
              <a:rPr dirty="0" sz="1400" spc="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учёту</a:t>
            </a:r>
            <a:r>
              <a:rPr dirty="0" sz="1400" spc="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качеству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электроэнергии</a:t>
            </a:r>
            <a:r>
              <a:rPr dirty="0" sz="1400" spc="50" i="1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(ссылка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u="sng" sz="1400" spc="-10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Учет</a:t>
            </a:r>
            <a:r>
              <a:rPr dirty="0" u="sng" sz="1400" spc="2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40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и</a:t>
            </a:r>
            <a:r>
              <a:rPr dirty="0" u="sng" sz="1400" spc="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400" spc="-9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качество</a:t>
            </a:r>
            <a:r>
              <a:rPr dirty="0" sz="1400" spc="-95" i="1">
                <a:solidFill>
                  <a:srgbClr val="007ED5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u="sng" sz="1400" spc="-1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электроэнергии</a:t>
            </a:r>
            <a:r>
              <a:rPr dirty="0" u="sng" sz="1400" spc="1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  <a:hlinkClick r:id="rId4"/>
              </a:rPr>
              <a:t>(eseti.ru)</a:t>
            </a:r>
            <a:r>
              <a:rPr dirty="0" sz="1200" spc="-10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)</a:t>
            </a:r>
            <a:r>
              <a:rPr dirty="0" sz="1400" spc="-10" i="1">
                <a:solidFill>
                  <a:srgbClr val="3B3B3B"/>
                </a:solidFill>
                <a:latin typeface="Arial Narrow"/>
                <a:cs typeface="Arial Narrow"/>
                <a:hlinkClick r:id="rId4"/>
              </a:rPr>
              <a:t>;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5787263" y="4793741"/>
            <a:ext cx="33655" cy="9525"/>
          </a:xfrm>
          <a:custGeom>
            <a:avLst/>
            <a:gdLst/>
            <a:ahLst/>
            <a:cxnLst/>
            <a:rect l="l" t="t" r="r" b="b"/>
            <a:pathLst>
              <a:path w="33654" h="9525">
                <a:moveTo>
                  <a:pt x="33527" y="0"/>
                </a:moveTo>
                <a:lnTo>
                  <a:pt x="0" y="0"/>
                </a:lnTo>
                <a:lnTo>
                  <a:pt x="0" y="9143"/>
                </a:lnTo>
                <a:lnTo>
                  <a:pt x="33527" y="9143"/>
                </a:lnTo>
                <a:lnTo>
                  <a:pt x="33527" y="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5154167" y="4009390"/>
            <a:ext cx="3046095" cy="1759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4629" indent="-215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14629" algn="l"/>
                <a:tab pos="215265" algn="l"/>
              </a:tabLst>
            </a:pP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Заказное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почтовое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отправление</a:t>
            </a:r>
            <a:r>
              <a:rPr dirty="0" sz="1400" spc="-70" i="1">
                <a:solidFill>
                  <a:srgbClr val="3B3B3B"/>
                </a:solidFill>
                <a:latin typeface="Arial Narrow"/>
                <a:cs typeface="Arial Narrow"/>
              </a:rPr>
              <a:t>;</a:t>
            </a:r>
            <a:endParaRPr sz="1400">
              <a:latin typeface="Arial Narrow"/>
              <a:cs typeface="Arial Narrow"/>
            </a:endParaRPr>
          </a:p>
          <a:p>
            <a:pPr marL="228600" marR="5080" indent="-228600">
              <a:lnSpc>
                <a:spcPct val="100699"/>
              </a:lnSpc>
              <a:spcBef>
                <a:spcPts val="1190"/>
              </a:spcBef>
              <a:buFont typeface="Arial"/>
              <a:buChar char="•"/>
              <a:tabLst>
                <a:tab pos="243204" algn="l"/>
                <a:tab pos="243840" algn="l"/>
                <a:tab pos="824230" algn="l"/>
                <a:tab pos="1972945" algn="l"/>
                <a:tab pos="2444115" algn="l"/>
              </a:tabLst>
            </a:pP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Портал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электросетевых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услуг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	</a:t>
            </a:r>
            <a:r>
              <a:rPr dirty="0" u="sng" sz="1400" spc="-10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Портал</a:t>
            </a:r>
            <a:r>
              <a:rPr dirty="0" u="sng" sz="1400" spc="-10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</a:rPr>
              <a:t>-</a:t>
            </a:r>
            <a:r>
              <a:rPr dirty="0" sz="1400" spc="-100" i="1">
                <a:solidFill>
                  <a:srgbClr val="007ED5"/>
                </a:solidFill>
                <a:latin typeface="Arial Narrow"/>
                <a:cs typeface="Arial Narrow"/>
              </a:rPr>
              <a:t> 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тп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</a:rPr>
              <a:t>.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рф</a:t>
            </a:r>
            <a:r>
              <a:rPr dirty="0" sz="1400" spc="-10" i="1">
                <a:solidFill>
                  <a:srgbClr val="0C5B9D"/>
                </a:solidFill>
                <a:latin typeface="Arial Narrow"/>
                <a:cs typeface="Arial Narrow"/>
              </a:rPr>
              <a:t>;</a:t>
            </a:r>
            <a:endParaRPr sz="1400">
              <a:latin typeface="Arial Narrow"/>
              <a:cs typeface="Arial Narrow"/>
            </a:endParaRPr>
          </a:p>
          <a:p>
            <a:pPr marL="86360" indent="-86995">
              <a:lnSpc>
                <a:spcPct val="100000"/>
              </a:lnSpc>
              <a:spcBef>
                <a:spcPts val="1190"/>
              </a:spcBef>
              <a:buFont typeface="Arial"/>
              <a:buChar char="•"/>
              <a:tabLst>
                <a:tab pos="86995" algn="l"/>
              </a:tabLst>
            </a:pP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Мобильное</a:t>
            </a:r>
            <a:r>
              <a:rPr dirty="0" sz="1400" spc="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приложение</a:t>
            </a:r>
            <a:r>
              <a:rPr dirty="0" sz="1400" spc="10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«Россети</a:t>
            </a:r>
            <a:r>
              <a:rPr dirty="0" sz="1400" spc="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–</a:t>
            </a:r>
            <a:r>
              <a:rPr dirty="0" sz="1400" spc="9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личный</a:t>
            </a:r>
            <a:endParaRPr sz="1400">
              <a:latin typeface="Calibri"/>
              <a:cs typeface="Calibri"/>
            </a:endParaRPr>
          </a:p>
          <a:p>
            <a:pPr marL="228600">
              <a:lnSpc>
                <a:spcPct val="100000"/>
              </a:lnSpc>
            </a:pP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кабинет»</a:t>
            </a:r>
            <a:r>
              <a:rPr dirty="0" sz="1400" spc="-55" i="1">
                <a:solidFill>
                  <a:srgbClr val="3B3B3B"/>
                </a:solidFill>
                <a:latin typeface="Arial Narrow"/>
                <a:cs typeface="Arial Narrow"/>
              </a:rPr>
              <a:t>;</a:t>
            </a:r>
            <a:endParaRPr sz="1400">
              <a:latin typeface="Arial Narrow"/>
              <a:cs typeface="Arial Narrow"/>
            </a:endParaRPr>
          </a:p>
          <a:p>
            <a:pPr marL="214629" indent="-215265">
              <a:lnSpc>
                <a:spcPct val="100000"/>
              </a:lnSpc>
              <a:spcBef>
                <a:spcPts val="1165"/>
              </a:spcBef>
              <a:buFont typeface="Arial"/>
              <a:buChar char="•"/>
              <a:tabLst>
                <a:tab pos="214629" algn="l"/>
                <a:tab pos="215265" algn="l"/>
              </a:tabLst>
            </a:pP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Единый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Arial Narrow"/>
                <a:cs typeface="Arial Narrow"/>
              </a:rPr>
              <a:t>call-</a:t>
            </a:r>
            <a:r>
              <a:rPr dirty="0" sz="1400" spc="-229" i="1">
                <a:solidFill>
                  <a:srgbClr val="3B3B3B"/>
                </a:solidFill>
                <a:latin typeface="Calibri"/>
                <a:cs typeface="Calibri"/>
              </a:rPr>
              <a:t>центр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Arial Narrow"/>
                <a:cs typeface="Arial Narrow"/>
              </a:rPr>
              <a:t>8</a:t>
            </a:r>
            <a:r>
              <a:rPr dirty="0" sz="1400" spc="45" i="1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45" i="1">
                <a:solidFill>
                  <a:srgbClr val="3B3B3B"/>
                </a:solidFill>
                <a:latin typeface="Arial Narrow"/>
                <a:cs typeface="Arial Narrow"/>
              </a:rPr>
              <a:t>(800)</a:t>
            </a:r>
            <a:r>
              <a:rPr dirty="0" sz="1400" spc="10" i="1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Arial Narrow"/>
                <a:cs typeface="Arial Narrow"/>
              </a:rPr>
              <a:t>220-</a:t>
            </a:r>
            <a:r>
              <a:rPr dirty="0" sz="1400" i="1">
                <a:solidFill>
                  <a:srgbClr val="3B3B3B"/>
                </a:solidFill>
                <a:latin typeface="Arial Narrow"/>
                <a:cs typeface="Arial Narrow"/>
              </a:rPr>
              <a:t>0-</a:t>
            </a:r>
            <a:r>
              <a:rPr dirty="0" sz="1400" spc="-20" i="1">
                <a:solidFill>
                  <a:srgbClr val="3B3B3B"/>
                </a:solidFill>
                <a:latin typeface="Arial Narrow"/>
                <a:cs typeface="Arial Narrow"/>
              </a:rPr>
              <a:t>220.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00455" y="3424428"/>
            <a:ext cx="3127375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2870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10"/>
              </a:spcBef>
            </a:pPr>
            <a:r>
              <a:rPr dirty="0" sz="1400" spc="-200" i="1">
                <a:solidFill>
                  <a:srgbClr val="3B3B3B"/>
                </a:solidFill>
                <a:latin typeface="Calibri"/>
                <a:cs typeface="Calibri"/>
              </a:rPr>
              <a:t>Потеря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связи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между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пультом</a:t>
            </a:r>
            <a:endParaRPr sz="1400">
              <a:latin typeface="Calibri"/>
              <a:cs typeface="Calibri"/>
            </a:endParaRPr>
          </a:p>
          <a:p>
            <a:pPr marL="143510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прибором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40" i="1">
                <a:solidFill>
                  <a:srgbClr val="3B3B3B"/>
                </a:solidFill>
                <a:latin typeface="Calibri"/>
                <a:cs typeface="Calibri"/>
              </a:rPr>
              <a:t>учета.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3727704" y="2545079"/>
            <a:ext cx="1054100" cy="1242060"/>
          </a:xfrm>
          <a:custGeom>
            <a:avLst/>
            <a:gdLst/>
            <a:ahLst/>
            <a:cxnLst/>
            <a:rect l="l" t="t" r="r" b="b"/>
            <a:pathLst>
              <a:path w="1054100" h="1242060">
                <a:moveTo>
                  <a:pt x="1053592" y="1203960"/>
                </a:moveTo>
                <a:lnTo>
                  <a:pt x="1040892" y="1197610"/>
                </a:lnTo>
                <a:lnTo>
                  <a:pt x="977392" y="1165860"/>
                </a:lnTo>
                <a:lnTo>
                  <a:pt x="977392" y="1197610"/>
                </a:lnTo>
                <a:lnTo>
                  <a:pt x="0" y="1197610"/>
                </a:lnTo>
                <a:lnTo>
                  <a:pt x="0" y="1210310"/>
                </a:lnTo>
                <a:lnTo>
                  <a:pt x="977392" y="1210310"/>
                </a:lnTo>
                <a:lnTo>
                  <a:pt x="977392" y="1242060"/>
                </a:lnTo>
                <a:lnTo>
                  <a:pt x="1040892" y="1210310"/>
                </a:lnTo>
                <a:lnTo>
                  <a:pt x="1053592" y="1203960"/>
                </a:lnTo>
                <a:close/>
              </a:path>
              <a:path w="1054100" h="1242060">
                <a:moveTo>
                  <a:pt x="1053592" y="38100"/>
                </a:moveTo>
                <a:lnTo>
                  <a:pt x="1040892" y="31750"/>
                </a:lnTo>
                <a:lnTo>
                  <a:pt x="977392" y="0"/>
                </a:lnTo>
                <a:lnTo>
                  <a:pt x="977392" y="31750"/>
                </a:lnTo>
                <a:lnTo>
                  <a:pt x="0" y="31750"/>
                </a:lnTo>
                <a:lnTo>
                  <a:pt x="0" y="44450"/>
                </a:lnTo>
                <a:lnTo>
                  <a:pt x="977392" y="44450"/>
                </a:lnTo>
                <a:lnTo>
                  <a:pt x="977392" y="76200"/>
                </a:lnTo>
                <a:lnTo>
                  <a:pt x="1040892" y="44450"/>
                </a:lnTo>
                <a:lnTo>
                  <a:pt x="1053592" y="3810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460226" y="6514896"/>
            <a:ext cx="15684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i="1">
                <a:solidFill>
                  <a:srgbClr val="898989"/>
                </a:solidFill>
                <a:latin typeface="Arial Narrow"/>
                <a:cs typeface="Arial Narrow"/>
              </a:rPr>
              <a:t>12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370" rIns="0" bIns="0" rtlCol="0" vert="horz">
            <a:spAutoFit/>
          </a:bodyPr>
          <a:lstStyle/>
          <a:p>
            <a:pPr marL="788035" marR="5080">
              <a:lnSpc>
                <a:spcPts val="1730"/>
              </a:lnSpc>
              <a:spcBef>
                <a:spcPts val="310"/>
              </a:spcBef>
            </a:pPr>
            <a:r>
              <a:rPr dirty="0" spc="-100"/>
              <a:t>СПИСОК</a:t>
            </a:r>
            <a:r>
              <a:rPr dirty="0" spc="25"/>
              <a:t> </a:t>
            </a:r>
            <a:r>
              <a:rPr dirty="0" spc="-120"/>
              <a:t>ОСНОВНЫХ</a:t>
            </a:r>
            <a:r>
              <a:rPr dirty="0" spc="10"/>
              <a:t> </a:t>
            </a:r>
            <a:r>
              <a:rPr dirty="0" spc="-85"/>
              <a:t>НОРМАТИВНЫХ</a:t>
            </a:r>
            <a:r>
              <a:rPr dirty="0" spc="15"/>
              <a:t> </a:t>
            </a:r>
            <a:r>
              <a:rPr dirty="0" spc="-95"/>
              <a:t>ПРАВОВЫХ</a:t>
            </a:r>
            <a:r>
              <a:rPr dirty="0" spc="10"/>
              <a:t> </a:t>
            </a:r>
            <a:r>
              <a:rPr dirty="0" spc="-70"/>
              <a:t>АКТОВ</a:t>
            </a:r>
            <a:r>
              <a:rPr dirty="0" spc="10"/>
              <a:t> </a:t>
            </a:r>
            <a:r>
              <a:rPr dirty="0" spc="-110"/>
              <a:t>РОССИЙСКОЙ</a:t>
            </a:r>
            <a:r>
              <a:rPr dirty="0" spc="15"/>
              <a:t> </a:t>
            </a:r>
            <a:r>
              <a:rPr dirty="0" spc="-40"/>
              <a:t>ФЕДЕРАЦИИ</a:t>
            </a:r>
            <a:r>
              <a:rPr dirty="0" spc="40"/>
              <a:t> </a:t>
            </a:r>
            <a:r>
              <a:rPr dirty="0"/>
              <a:t>В</a:t>
            </a:r>
            <a:r>
              <a:rPr dirty="0" spc="10"/>
              <a:t> </a:t>
            </a:r>
            <a:r>
              <a:rPr dirty="0" spc="-95"/>
              <a:t>СФЕРЕ</a:t>
            </a:r>
            <a:r>
              <a:rPr dirty="0" spc="25"/>
              <a:t> </a:t>
            </a:r>
            <a:r>
              <a:rPr dirty="0" spc="-55"/>
              <a:t>ПРЕДОСТАВЛЕНИЯ </a:t>
            </a:r>
            <a:r>
              <a:rPr dirty="0" spc="-100"/>
              <a:t>ЭЛЕКТРОСЕТЕВЫХ</a:t>
            </a:r>
            <a:r>
              <a:rPr dirty="0" spc="125"/>
              <a:t> </a:t>
            </a:r>
            <a:r>
              <a:rPr dirty="0" spc="-10"/>
              <a:t>УСЛУГ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598931" y="2420111"/>
            <a:ext cx="11003280" cy="11068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9215" rIns="0" bIns="0" rtlCol="0" vert="horz">
            <a:spAutoFit/>
          </a:bodyPr>
          <a:lstStyle/>
          <a:p>
            <a:pPr marL="108585">
              <a:lnSpc>
                <a:spcPct val="100000"/>
              </a:lnSpc>
              <a:spcBef>
                <a:spcPts val="545"/>
              </a:spcBef>
            </a:pP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Постановление</a:t>
            </a:r>
            <a:r>
              <a:rPr dirty="0" sz="12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Правительства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Российской</a:t>
            </a:r>
            <a:r>
              <a:rPr dirty="0" sz="12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Федерации</a:t>
            </a:r>
            <a:r>
              <a:rPr dirty="0" sz="1200" spc="3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27.12.2004</a:t>
            </a:r>
            <a:r>
              <a:rPr dirty="0" sz="12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25">
                <a:solidFill>
                  <a:srgbClr val="3B3B3B"/>
                </a:solidFill>
                <a:latin typeface="Arial Narrow"/>
                <a:cs typeface="Arial Narrow"/>
              </a:rPr>
              <a:t>861</a:t>
            </a:r>
            <a:endParaRPr sz="1200">
              <a:latin typeface="Arial Narrow"/>
              <a:cs typeface="Arial Narrow"/>
            </a:endParaRPr>
          </a:p>
          <a:p>
            <a:pPr marL="108585">
              <a:lnSpc>
                <a:spcPct val="100000"/>
              </a:lnSpc>
              <a:spcBef>
                <a:spcPts val="285"/>
              </a:spcBef>
            </a:pP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«Об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3B3B3B"/>
                </a:solidFill>
                <a:latin typeface="Calibri"/>
                <a:cs typeface="Calibri"/>
              </a:rPr>
              <a:t>утверждении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Правил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3B3B3B"/>
                </a:solidFill>
                <a:latin typeface="Calibri"/>
                <a:cs typeface="Calibri"/>
              </a:rPr>
              <a:t>недискриминационного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доступа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3B3B3B"/>
                </a:solidFill>
                <a:latin typeface="Calibri"/>
                <a:cs typeface="Calibri"/>
              </a:rPr>
              <a:t>услугам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по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3B3B3B"/>
                </a:solidFill>
                <a:latin typeface="Calibri"/>
                <a:cs typeface="Calibri"/>
              </a:rPr>
              <a:t>передаче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5" i="1">
                <a:solidFill>
                  <a:srgbClr val="3B3B3B"/>
                </a:solidFill>
                <a:latin typeface="Calibri"/>
                <a:cs typeface="Calibri"/>
              </a:rPr>
              <a:t>энергии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3B3B3B"/>
                </a:solidFill>
                <a:latin typeface="Calibri"/>
                <a:cs typeface="Calibri"/>
              </a:rPr>
              <a:t>оказания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90" i="1">
                <a:solidFill>
                  <a:srgbClr val="3B3B3B"/>
                </a:solidFill>
                <a:latin typeface="Calibri"/>
                <a:cs typeface="Calibri"/>
              </a:rPr>
              <a:t>этих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услуг,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Правил</a:t>
            </a:r>
            <a:r>
              <a:rPr dirty="0" sz="1200" spc="5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3B3B3B"/>
                </a:solidFill>
                <a:latin typeface="Calibri"/>
                <a:cs typeface="Calibri"/>
              </a:rPr>
              <a:t>недискриминационного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доступа</a:t>
            </a:r>
            <a:endParaRPr sz="1200">
              <a:latin typeface="Calibri"/>
              <a:cs typeface="Calibri"/>
            </a:endParaRPr>
          </a:p>
          <a:p>
            <a:pPr marL="108585">
              <a:lnSpc>
                <a:spcPct val="100000"/>
              </a:lnSpc>
            </a:pP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услугам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по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3B3B3B"/>
                </a:solidFill>
                <a:latin typeface="Calibri"/>
                <a:cs typeface="Calibri"/>
              </a:rPr>
              <a:t>оперативно</a:t>
            </a:r>
            <a:r>
              <a:rPr dirty="0" sz="1200" spc="-125" i="1">
                <a:solidFill>
                  <a:srgbClr val="3B3B3B"/>
                </a:solidFill>
                <a:latin typeface="Arial Narrow"/>
                <a:cs typeface="Arial Narrow"/>
              </a:rPr>
              <a:t>-</a:t>
            </a:r>
            <a:r>
              <a:rPr dirty="0" sz="1200" spc="-120" i="1">
                <a:solidFill>
                  <a:srgbClr val="3B3B3B"/>
                </a:solidFill>
                <a:latin typeface="Calibri"/>
                <a:cs typeface="Calibri"/>
              </a:rPr>
              <a:t>диспетчерскому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3B3B3B"/>
                </a:solidFill>
                <a:latin typeface="Calibri"/>
                <a:cs typeface="Calibri"/>
              </a:rPr>
              <a:t>управлению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0" i="1">
                <a:solidFill>
                  <a:srgbClr val="3B3B3B"/>
                </a:solidFill>
                <a:latin typeface="Calibri"/>
                <a:cs typeface="Calibri"/>
              </a:rPr>
              <a:t>электроэнергетике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3B3B3B"/>
                </a:solidFill>
                <a:latin typeface="Calibri"/>
                <a:cs typeface="Calibri"/>
              </a:rPr>
              <a:t>оказания</a:t>
            </a:r>
            <a:r>
              <a:rPr dirty="0" sz="12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95" i="1">
                <a:solidFill>
                  <a:srgbClr val="3B3B3B"/>
                </a:solidFill>
                <a:latin typeface="Calibri"/>
                <a:cs typeface="Calibri"/>
              </a:rPr>
              <a:t>этих</a:t>
            </a:r>
            <a:r>
              <a:rPr dirty="0" sz="12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5" i="1">
                <a:solidFill>
                  <a:srgbClr val="3B3B3B"/>
                </a:solidFill>
                <a:latin typeface="Calibri"/>
                <a:cs typeface="Calibri"/>
              </a:rPr>
              <a:t>услуг,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Правил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3B3B3B"/>
                </a:solidFill>
                <a:latin typeface="Calibri"/>
                <a:cs typeface="Calibri"/>
              </a:rPr>
              <a:t>недискриминационного</a:t>
            </a:r>
            <a:r>
              <a:rPr dirty="0" sz="12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доступа</a:t>
            </a:r>
            <a:r>
              <a:rPr dirty="0" sz="12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услугам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коммерческого</a:t>
            </a:r>
            <a:r>
              <a:rPr dirty="0" sz="12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70" i="1">
                <a:solidFill>
                  <a:srgbClr val="3B3B3B"/>
                </a:solidFill>
                <a:latin typeface="Calibri"/>
                <a:cs typeface="Calibri"/>
              </a:rPr>
              <a:t>оператора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65" i="1">
                <a:solidFill>
                  <a:srgbClr val="3B3B3B"/>
                </a:solidFill>
                <a:latin typeface="Calibri"/>
                <a:cs typeface="Calibri"/>
              </a:rPr>
              <a:t>оптового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рынка</a:t>
            </a:r>
            <a:endParaRPr sz="1200">
              <a:latin typeface="Calibri"/>
              <a:cs typeface="Calibri"/>
            </a:endParaRPr>
          </a:p>
          <a:p>
            <a:pPr marL="108585" marR="381000">
              <a:lnSpc>
                <a:spcPct val="100000"/>
              </a:lnSpc>
              <a:spcBef>
                <a:spcPts val="5"/>
              </a:spcBef>
            </a:pP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3B3B3B"/>
                </a:solidFill>
                <a:latin typeface="Calibri"/>
                <a:cs typeface="Calibri"/>
              </a:rPr>
              <a:t>оказания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90" i="1">
                <a:solidFill>
                  <a:srgbClr val="3B3B3B"/>
                </a:solidFill>
                <a:latin typeface="Calibri"/>
                <a:cs typeface="Calibri"/>
              </a:rPr>
              <a:t>этих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3B3B3B"/>
                </a:solidFill>
                <a:latin typeface="Calibri"/>
                <a:cs typeface="Calibri"/>
              </a:rPr>
              <a:t>услуг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Правил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3B3B3B"/>
                </a:solidFill>
                <a:latin typeface="Calibri"/>
                <a:cs typeface="Calibri"/>
              </a:rPr>
              <a:t>технологического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присоединения</a:t>
            </a:r>
            <a:r>
              <a:rPr dirty="0" sz="12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энергопринимающих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85" i="1">
                <a:solidFill>
                  <a:srgbClr val="3B3B3B"/>
                </a:solidFill>
                <a:latin typeface="Calibri"/>
                <a:cs typeface="Calibri"/>
              </a:rPr>
              <a:t>устройств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70" i="1">
                <a:solidFill>
                  <a:srgbClr val="3B3B3B"/>
                </a:solidFill>
                <a:latin typeface="Calibri"/>
                <a:cs typeface="Calibri"/>
              </a:rPr>
              <a:t>потребителей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5" i="1">
                <a:solidFill>
                  <a:srgbClr val="3B3B3B"/>
                </a:solidFill>
                <a:latin typeface="Calibri"/>
                <a:cs typeface="Calibri"/>
              </a:rPr>
              <a:t>энергии,</a:t>
            </a:r>
            <a:r>
              <a:rPr dirty="0" sz="1200" spc="4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объектов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по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3B3B3B"/>
                </a:solidFill>
                <a:latin typeface="Calibri"/>
                <a:cs typeface="Calibri"/>
              </a:rPr>
              <a:t>производству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энергии,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3B3B3B"/>
                </a:solidFill>
                <a:latin typeface="Calibri"/>
                <a:cs typeface="Calibri"/>
              </a:rPr>
              <a:t>а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220" i="1">
                <a:solidFill>
                  <a:srgbClr val="3B3B3B"/>
                </a:solidFill>
                <a:latin typeface="Calibri"/>
                <a:cs typeface="Calibri"/>
              </a:rPr>
              <a:t>также</a:t>
            </a:r>
            <a:r>
              <a:rPr dirty="0" sz="12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объектов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электросетевого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3B3B3B"/>
                </a:solidFill>
                <a:latin typeface="Calibri"/>
                <a:cs typeface="Calibri"/>
              </a:rPr>
              <a:t>хозяйства,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принадлежащих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65" i="1">
                <a:solidFill>
                  <a:srgbClr val="3B3B3B"/>
                </a:solidFill>
                <a:latin typeface="Calibri"/>
                <a:cs typeface="Calibri"/>
              </a:rPr>
              <a:t>сетевым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организациям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3B3B3B"/>
                </a:solidFill>
                <a:latin typeface="Calibri"/>
                <a:cs typeface="Calibri"/>
              </a:rPr>
              <a:t>иным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лицам,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2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3B3B3B"/>
                </a:solidFill>
                <a:latin typeface="Calibri"/>
                <a:cs typeface="Calibri"/>
              </a:rPr>
              <a:t>электрическим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сетям».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98931" y="976883"/>
            <a:ext cx="11003280" cy="55372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8580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540"/>
              </a:spcBef>
            </a:pP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Федеральный</a:t>
            </a:r>
            <a:r>
              <a:rPr dirty="0" sz="1200" spc="5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закон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26.03.2003</a:t>
            </a:r>
            <a:r>
              <a:rPr dirty="0" sz="12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55">
                <a:solidFill>
                  <a:srgbClr val="3B3B3B"/>
                </a:solidFill>
                <a:latin typeface="Arial Narrow"/>
                <a:cs typeface="Arial Narrow"/>
              </a:rPr>
              <a:t> 35-</a:t>
            </a:r>
            <a:r>
              <a:rPr dirty="0" sz="1200" spc="-25">
                <a:solidFill>
                  <a:srgbClr val="3B3B3B"/>
                </a:solidFill>
                <a:latin typeface="Arial Narrow"/>
                <a:cs typeface="Arial Narrow"/>
              </a:rPr>
              <a:t>ФЗ</a:t>
            </a:r>
            <a:endParaRPr sz="1200">
              <a:latin typeface="Arial Narrow"/>
              <a:cs typeface="Arial Narrow"/>
            </a:endParaRPr>
          </a:p>
          <a:p>
            <a:pPr marL="107950">
              <a:lnSpc>
                <a:spcPct val="100000"/>
              </a:lnSpc>
              <a:spcBef>
                <a:spcPts val="285"/>
              </a:spcBef>
            </a:pP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«Об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3B3B3B"/>
                </a:solidFill>
                <a:latin typeface="Calibri"/>
                <a:cs typeface="Calibri"/>
              </a:rPr>
              <a:t>электроэнергетике»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98931" y="4418076"/>
            <a:ext cx="11003280" cy="51371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9215" rIns="0" bIns="0" rtlCol="0" vert="horz">
            <a:spAutoFit/>
          </a:bodyPr>
          <a:lstStyle/>
          <a:p>
            <a:pPr marL="107950">
              <a:lnSpc>
                <a:spcPts val="1435"/>
              </a:lnSpc>
              <a:spcBef>
                <a:spcPts val="545"/>
              </a:spcBef>
            </a:pP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Постановление</a:t>
            </a:r>
            <a:r>
              <a:rPr dirty="0" sz="12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Правительства</a:t>
            </a:r>
            <a:r>
              <a:rPr dirty="0" sz="12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Российской</a:t>
            </a:r>
            <a:r>
              <a:rPr dirty="0" sz="12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Федерации</a:t>
            </a:r>
            <a:r>
              <a:rPr dirty="0" sz="1200" spc="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06.05.2011</a:t>
            </a:r>
            <a:r>
              <a:rPr dirty="0" sz="12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25">
                <a:solidFill>
                  <a:srgbClr val="3B3B3B"/>
                </a:solidFill>
                <a:latin typeface="Arial Narrow"/>
                <a:cs typeface="Arial Narrow"/>
              </a:rPr>
              <a:t>354</a:t>
            </a:r>
            <a:endParaRPr sz="1200">
              <a:latin typeface="Arial Narrow"/>
              <a:cs typeface="Arial Narrow"/>
            </a:endParaRPr>
          </a:p>
          <a:p>
            <a:pPr marL="107950">
              <a:lnSpc>
                <a:spcPts val="1435"/>
              </a:lnSpc>
            </a:pPr>
            <a:r>
              <a:rPr dirty="0" sz="1200" spc="-170" i="1">
                <a:solidFill>
                  <a:srgbClr val="3B3B3B"/>
                </a:solidFill>
                <a:latin typeface="Calibri"/>
                <a:cs typeface="Calibri"/>
              </a:rPr>
              <a:t>«О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3B3B3B"/>
                </a:solidFill>
                <a:latin typeface="Calibri"/>
                <a:cs typeface="Calibri"/>
              </a:rPr>
              <a:t>предоставлении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коммунальных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услуг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3B3B3B"/>
                </a:solidFill>
                <a:latin typeface="Calibri"/>
                <a:cs typeface="Calibri"/>
              </a:rPr>
              <a:t>собственникам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3B3B3B"/>
                </a:solidFill>
                <a:latin typeface="Calibri"/>
                <a:cs typeface="Calibri"/>
              </a:rPr>
              <a:t>пользователям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помещений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3B3B3B"/>
                </a:solidFill>
                <a:latin typeface="Calibri"/>
                <a:cs typeface="Calibri"/>
              </a:rPr>
              <a:t>многоквартирных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3B3B3B"/>
                </a:solidFill>
                <a:latin typeface="Calibri"/>
                <a:cs typeface="Calibri"/>
              </a:rPr>
              <a:t>домах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жилых</a:t>
            </a:r>
            <a:r>
              <a:rPr dirty="0" sz="12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домов»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98931" y="5100828"/>
            <a:ext cx="11003280" cy="55372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9850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550"/>
              </a:spcBef>
            </a:pP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Постановление</a:t>
            </a:r>
            <a:r>
              <a:rPr dirty="0" sz="12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Правительства</a:t>
            </a:r>
            <a:r>
              <a:rPr dirty="0" sz="12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Российской</a:t>
            </a:r>
            <a:r>
              <a:rPr dirty="0" sz="12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Федерации</a:t>
            </a:r>
            <a:r>
              <a:rPr dirty="0" sz="1200" spc="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19.06.2020</a:t>
            </a:r>
            <a:r>
              <a:rPr dirty="0" sz="12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25">
                <a:solidFill>
                  <a:srgbClr val="3B3B3B"/>
                </a:solidFill>
                <a:latin typeface="Arial Narrow"/>
                <a:cs typeface="Arial Narrow"/>
              </a:rPr>
              <a:t>890</a:t>
            </a:r>
            <a:endParaRPr sz="1200">
              <a:latin typeface="Arial Narrow"/>
              <a:cs typeface="Arial Narrow"/>
            </a:endParaRPr>
          </a:p>
          <a:p>
            <a:pPr marL="107950">
              <a:lnSpc>
                <a:spcPct val="100000"/>
              </a:lnSpc>
              <a:spcBef>
                <a:spcPts val="285"/>
              </a:spcBef>
            </a:pPr>
            <a:r>
              <a:rPr dirty="0" sz="1200" spc="-170" i="1">
                <a:solidFill>
                  <a:srgbClr val="3B3B3B"/>
                </a:solidFill>
                <a:latin typeface="Calibri"/>
                <a:cs typeface="Calibri"/>
              </a:rPr>
              <a:t>«О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3B3B3B"/>
                </a:solidFill>
                <a:latin typeface="Calibri"/>
                <a:cs typeface="Calibri"/>
              </a:rPr>
              <a:t>порядке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3B3B3B"/>
                </a:solidFill>
                <a:latin typeface="Calibri"/>
                <a:cs typeface="Calibri"/>
              </a:rPr>
              <a:t>предоставления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0" i="1">
                <a:solidFill>
                  <a:srgbClr val="3B3B3B"/>
                </a:solidFill>
                <a:latin typeface="Calibri"/>
                <a:cs typeface="Calibri"/>
              </a:rPr>
              <a:t>доступа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200" spc="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минимальному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3B3B3B"/>
                </a:solidFill>
                <a:latin typeface="Calibri"/>
                <a:cs typeface="Calibri"/>
              </a:rPr>
              <a:t>набору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функций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3B3B3B"/>
                </a:solidFill>
                <a:latin typeface="Calibri"/>
                <a:cs typeface="Calibri"/>
              </a:rPr>
              <a:t>интеллектуальных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3B3B3B"/>
                </a:solidFill>
                <a:latin typeface="Calibri"/>
                <a:cs typeface="Calibri"/>
              </a:rPr>
              <a:t>систем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95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энергии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(мощности)»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98931" y="5821679"/>
            <a:ext cx="11003280" cy="55372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71120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560"/>
              </a:spcBef>
            </a:pP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Постановление</a:t>
            </a:r>
            <a:r>
              <a:rPr dirty="0" sz="12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Правительства</a:t>
            </a:r>
            <a:r>
              <a:rPr dirty="0" sz="12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Российской</a:t>
            </a:r>
            <a:r>
              <a:rPr dirty="0" sz="12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Федерации</a:t>
            </a:r>
            <a:r>
              <a:rPr dirty="0" sz="1200" spc="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29.12.2011</a:t>
            </a:r>
            <a:r>
              <a:rPr dirty="0" sz="12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20">
                <a:solidFill>
                  <a:srgbClr val="3B3B3B"/>
                </a:solidFill>
                <a:latin typeface="Arial Narrow"/>
                <a:cs typeface="Arial Narrow"/>
              </a:rPr>
              <a:t>1178</a:t>
            </a:r>
            <a:endParaRPr sz="1200">
              <a:latin typeface="Arial Narrow"/>
              <a:cs typeface="Arial Narrow"/>
            </a:endParaRPr>
          </a:p>
          <a:p>
            <a:pPr marL="107950">
              <a:lnSpc>
                <a:spcPct val="100000"/>
              </a:lnSpc>
              <a:spcBef>
                <a:spcPts val="285"/>
              </a:spcBef>
            </a:pPr>
            <a:r>
              <a:rPr dirty="0" sz="1200" spc="-170" i="1">
                <a:solidFill>
                  <a:srgbClr val="3B3B3B"/>
                </a:solidFill>
                <a:latin typeface="Calibri"/>
                <a:cs typeface="Calibri"/>
              </a:rPr>
              <a:t>«О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ценообразовании</a:t>
            </a:r>
            <a:r>
              <a:rPr dirty="0" sz="12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3B3B3B"/>
                </a:solidFill>
                <a:latin typeface="Calibri"/>
                <a:cs typeface="Calibri"/>
              </a:rPr>
              <a:t>области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3B3B3B"/>
                </a:solidFill>
                <a:latin typeface="Calibri"/>
                <a:cs typeface="Calibri"/>
              </a:rPr>
              <a:t>регулируемых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3B3B3B"/>
                </a:solidFill>
                <a:latin typeface="Calibri"/>
                <a:cs typeface="Calibri"/>
              </a:rPr>
              <a:t>цен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3B3B3B"/>
                </a:solidFill>
                <a:latin typeface="Calibri"/>
                <a:cs typeface="Calibri"/>
              </a:rPr>
              <a:t>(тарифов)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электроэнергетике»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98931" y="1697735"/>
            <a:ext cx="11003280" cy="55372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9850" rIns="0" bIns="0" rtlCol="0" vert="horz">
            <a:spAutoFit/>
          </a:bodyPr>
          <a:lstStyle/>
          <a:p>
            <a:pPr marL="108585">
              <a:lnSpc>
                <a:spcPct val="100000"/>
              </a:lnSpc>
              <a:spcBef>
                <a:spcPts val="550"/>
              </a:spcBef>
            </a:pP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Федеральный</a:t>
            </a:r>
            <a:r>
              <a:rPr dirty="0" sz="1200" spc="8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закон</a:t>
            </a:r>
            <a:r>
              <a:rPr dirty="0" sz="1200" spc="5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7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27.12.2018</a:t>
            </a:r>
            <a:r>
              <a:rPr dirty="0" sz="1200" spc="6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8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522-</a:t>
            </a:r>
            <a:r>
              <a:rPr dirty="0" sz="1200" spc="-25">
                <a:solidFill>
                  <a:srgbClr val="3B3B3B"/>
                </a:solidFill>
                <a:latin typeface="Arial Narrow"/>
                <a:cs typeface="Arial Narrow"/>
              </a:rPr>
              <a:t>ФЗ</a:t>
            </a:r>
            <a:endParaRPr sz="1200">
              <a:latin typeface="Arial Narrow"/>
              <a:cs typeface="Arial Narrow"/>
            </a:endParaRPr>
          </a:p>
          <a:p>
            <a:pPr marL="108585">
              <a:lnSpc>
                <a:spcPct val="100000"/>
              </a:lnSpc>
              <a:spcBef>
                <a:spcPts val="285"/>
              </a:spcBef>
            </a:pPr>
            <a:r>
              <a:rPr dirty="0" sz="1200" spc="-170" i="1">
                <a:solidFill>
                  <a:srgbClr val="3B3B3B"/>
                </a:solidFill>
                <a:latin typeface="Calibri"/>
                <a:cs typeface="Calibri"/>
              </a:rPr>
              <a:t>«О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внесении</a:t>
            </a:r>
            <a:r>
              <a:rPr dirty="0" sz="12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3B3B3B"/>
                </a:solidFill>
                <a:latin typeface="Calibri"/>
                <a:cs typeface="Calibri"/>
              </a:rPr>
              <a:t>изменений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50" i="1">
                <a:solidFill>
                  <a:srgbClr val="3B3B3B"/>
                </a:solidFill>
                <a:latin typeface="Calibri"/>
                <a:cs typeface="Calibri"/>
              </a:rPr>
              <a:t>отдельные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3B3B3B"/>
                </a:solidFill>
                <a:latin typeface="Calibri"/>
                <a:cs typeface="Calibri"/>
              </a:rPr>
              <a:t>законодательные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220" i="1">
                <a:solidFill>
                  <a:srgbClr val="3B3B3B"/>
                </a:solidFill>
                <a:latin typeface="Calibri"/>
                <a:cs typeface="Calibri"/>
              </a:rPr>
              <a:t>акты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Российской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3B3B3B"/>
                </a:solidFill>
                <a:latin typeface="Calibri"/>
                <a:cs typeface="Calibri"/>
              </a:rPr>
              <a:t>Федерации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solidFill>
                  <a:srgbClr val="3B3B3B"/>
                </a:solidFill>
                <a:latin typeface="Calibri"/>
                <a:cs typeface="Calibri"/>
              </a:rPr>
              <a:t>связи</a:t>
            </a:r>
            <a:r>
              <a:rPr dirty="0" sz="12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3B3B3B"/>
                </a:solidFill>
                <a:latin typeface="Calibri"/>
                <a:cs typeface="Calibri"/>
              </a:rPr>
              <a:t>развитием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3B3B3B"/>
                </a:solidFill>
                <a:latin typeface="Calibri"/>
                <a:cs typeface="Calibri"/>
              </a:rPr>
              <a:t>систем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9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энергии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3B3B3B"/>
                </a:solidFill>
                <a:latin typeface="Calibri"/>
                <a:cs typeface="Calibri"/>
              </a:rPr>
              <a:t>(мощности)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3B3B3B"/>
                </a:solidFill>
                <a:latin typeface="Calibri"/>
                <a:cs typeface="Calibri"/>
              </a:rPr>
              <a:t>Российской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Федерации».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98931" y="3695700"/>
            <a:ext cx="11003280" cy="55372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9850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550"/>
              </a:spcBef>
            </a:pP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Постановление</a:t>
            </a:r>
            <a:r>
              <a:rPr dirty="0" sz="12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3B3B3B"/>
                </a:solidFill>
                <a:latin typeface="Arial Narrow"/>
                <a:cs typeface="Arial Narrow"/>
              </a:rPr>
              <a:t>Правительства</a:t>
            </a:r>
            <a:r>
              <a:rPr dirty="0" sz="12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Российской</a:t>
            </a:r>
            <a:r>
              <a:rPr dirty="0" sz="12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Федерации</a:t>
            </a:r>
            <a:r>
              <a:rPr dirty="0" sz="1200" spc="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от</a:t>
            </a:r>
            <a:r>
              <a:rPr dirty="0" sz="12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04.05.2012</a:t>
            </a:r>
            <a:r>
              <a:rPr dirty="0" sz="12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3B3B3B"/>
                </a:solidFill>
                <a:latin typeface="Arial Narrow"/>
                <a:cs typeface="Arial Narrow"/>
              </a:rPr>
              <a:t>N</a:t>
            </a:r>
            <a:r>
              <a:rPr dirty="0" sz="12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200" spc="-25">
                <a:solidFill>
                  <a:srgbClr val="3B3B3B"/>
                </a:solidFill>
                <a:latin typeface="Arial Narrow"/>
                <a:cs typeface="Arial Narrow"/>
              </a:rPr>
              <a:t>442</a:t>
            </a:r>
            <a:endParaRPr sz="1200">
              <a:latin typeface="Arial Narrow"/>
              <a:cs typeface="Arial Narrow"/>
            </a:endParaRPr>
          </a:p>
          <a:p>
            <a:pPr marL="107950">
              <a:lnSpc>
                <a:spcPct val="100000"/>
              </a:lnSpc>
              <a:spcBef>
                <a:spcPts val="285"/>
              </a:spcBef>
            </a:pPr>
            <a:r>
              <a:rPr dirty="0" sz="1200" spc="-165" i="1">
                <a:solidFill>
                  <a:srgbClr val="3B3B3B"/>
                </a:solidFill>
                <a:latin typeface="Calibri"/>
                <a:cs typeface="Calibri"/>
              </a:rPr>
              <a:t>«О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функционировании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3B3B3B"/>
                </a:solidFill>
                <a:latin typeface="Calibri"/>
                <a:cs typeface="Calibri"/>
              </a:rPr>
              <a:t>розничных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3B3B3B"/>
                </a:solidFill>
                <a:latin typeface="Calibri"/>
                <a:cs typeface="Calibri"/>
              </a:rPr>
              <a:t>рынков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энергии,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полном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2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5" i="1">
                <a:solidFill>
                  <a:srgbClr val="3B3B3B"/>
                </a:solidFill>
                <a:latin typeface="Calibri"/>
                <a:cs typeface="Calibri"/>
              </a:rPr>
              <a:t>(или)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3B3B3B"/>
                </a:solidFill>
                <a:latin typeface="Calibri"/>
                <a:cs typeface="Calibri"/>
              </a:rPr>
              <a:t>частичном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3B3B3B"/>
                </a:solidFill>
                <a:latin typeface="Calibri"/>
                <a:cs typeface="Calibri"/>
              </a:rPr>
              <a:t>ограничении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режима</a:t>
            </a:r>
            <a:r>
              <a:rPr dirty="0" sz="12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3B3B3B"/>
                </a:solidFill>
                <a:latin typeface="Calibri"/>
                <a:cs typeface="Calibri"/>
              </a:rPr>
              <a:t>потребления</a:t>
            </a:r>
            <a:r>
              <a:rPr dirty="0" sz="12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3B3B3B"/>
                </a:solidFill>
                <a:latin typeface="Calibri"/>
                <a:cs typeface="Calibri"/>
              </a:rPr>
              <a:t>энергии»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25757" y="6514896"/>
            <a:ext cx="908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2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103501" y="338454"/>
            <a:ext cx="65766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3B3B3B"/>
                </a:solidFill>
                <a:latin typeface="Arial Narrow"/>
                <a:cs typeface="Arial Narrow"/>
              </a:rPr>
              <a:t>КАКИЕ</a:t>
            </a:r>
            <a:r>
              <a:rPr dirty="0" sz="1600" spc="-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60">
                <a:solidFill>
                  <a:srgbClr val="3B3B3B"/>
                </a:solidFill>
                <a:latin typeface="Arial Narrow"/>
                <a:cs typeface="Arial Narrow"/>
              </a:rPr>
              <a:t>ОРГАНИЗАЦИИ</a:t>
            </a:r>
            <a:r>
              <a:rPr dirty="0" sz="16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B3B3B"/>
                </a:solidFill>
                <a:latin typeface="Arial Narrow"/>
                <a:cs typeface="Arial Narrow"/>
              </a:rPr>
              <a:t>И</a:t>
            </a:r>
            <a:r>
              <a:rPr dirty="0" sz="1600" spc="-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30">
                <a:solidFill>
                  <a:srgbClr val="3B3B3B"/>
                </a:solidFill>
                <a:latin typeface="Arial Narrow"/>
                <a:cs typeface="Arial Narrow"/>
              </a:rPr>
              <a:t>ГДЕ</a:t>
            </a:r>
            <a:r>
              <a:rPr dirty="0" sz="16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90">
                <a:solidFill>
                  <a:srgbClr val="3B3B3B"/>
                </a:solidFill>
                <a:latin typeface="Arial Narrow"/>
                <a:cs typeface="Arial Narrow"/>
              </a:rPr>
              <a:t>УСТАНАВЛИВАЮТ</a:t>
            </a:r>
            <a:r>
              <a:rPr dirty="0" sz="1600" spc="-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90">
                <a:solidFill>
                  <a:srgbClr val="3B3B3B"/>
                </a:solidFill>
                <a:latin typeface="Arial Narrow"/>
                <a:cs typeface="Arial Narrow"/>
              </a:rPr>
              <a:t>ПРИБОРЫ</a:t>
            </a:r>
            <a:r>
              <a:rPr dirty="0" sz="16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90">
                <a:solidFill>
                  <a:srgbClr val="3B3B3B"/>
                </a:solidFill>
                <a:latin typeface="Arial Narrow"/>
                <a:cs typeface="Arial Narrow"/>
              </a:rPr>
              <a:t>УЧЕТА</a:t>
            </a:r>
            <a:r>
              <a:rPr dirty="0" sz="160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55">
                <a:solidFill>
                  <a:srgbClr val="3B3B3B"/>
                </a:solidFill>
                <a:latin typeface="Arial Narrow"/>
                <a:cs typeface="Arial Narrow"/>
              </a:rPr>
              <a:t>ЭЛЕКТРОЭНЕРГИИ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00455" y="1267967"/>
            <a:ext cx="5039995" cy="180022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Электросетевая</a:t>
            </a:r>
            <a:r>
              <a:rPr dirty="0" sz="1400" spc="-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компания</a:t>
            </a:r>
            <a:endParaRPr sz="1400">
              <a:latin typeface="Arial Narrow"/>
              <a:cs typeface="Arial Narrow"/>
            </a:endParaRPr>
          </a:p>
          <a:p>
            <a:pPr marL="287655" marR="228600">
              <a:lnSpc>
                <a:spcPct val="100000"/>
              </a:lnSpc>
              <a:spcBef>
                <a:spcPts val="1190"/>
              </a:spcBef>
            </a:pP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Организация,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владеющая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на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праве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5" i="1">
                <a:solidFill>
                  <a:srgbClr val="3B3B3B"/>
                </a:solidFill>
                <a:latin typeface="Calibri"/>
                <a:cs typeface="Calibri"/>
              </a:rPr>
              <a:t>собственности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на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ином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установленном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федеральными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законами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основании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0" i="1">
                <a:solidFill>
                  <a:srgbClr val="3B3B3B"/>
                </a:solidFill>
                <a:latin typeface="Calibri"/>
                <a:cs typeface="Calibri"/>
              </a:rPr>
              <a:t>объектами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электросетевого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хозяйства,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оказывающая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услуги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по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передаче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осуществляющая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технологическое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присоединение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электрическим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сетям.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562343" y="1267967"/>
            <a:ext cx="5041900" cy="180022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Times New Roman"/>
              <a:cs typeface="Times New Roman"/>
            </a:endParaRPr>
          </a:p>
          <a:p>
            <a:pPr marL="288925">
              <a:lnSpc>
                <a:spcPct val="100000"/>
              </a:lnSpc>
            </a:pP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Энергосбытовая</a:t>
            </a:r>
            <a:r>
              <a:rPr dirty="0" sz="14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компания</a:t>
            </a:r>
            <a:r>
              <a:rPr dirty="0" sz="14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со</a:t>
            </a:r>
            <a:r>
              <a:rPr dirty="0" sz="1400" spc="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статусом</a:t>
            </a:r>
            <a:r>
              <a:rPr dirty="0" sz="14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гарантирующего</a:t>
            </a:r>
            <a:endParaRPr sz="1400">
              <a:latin typeface="Arial Narrow"/>
              <a:cs typeface="Arial Narrow"/>
            </a:endParaRPr>
          </a:p>
          <a:p>
            <a:pPr marL="288925">
              <a:lnSpc>
                <a:spcPct val="100000"/>
              </a:lnSpc>
              <a:spcBef>
                <a:spcPts val="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поставщика</a:t>
            </a:r>
            <a:endParaRPr sz="1400">
              <a:latin typeface="Arial Narrow"/>
              <a:cs typeface="Arial Narrow"/>
            </a:endParaRPr>
          </a:p>
          <a:p>
            <a:pPr marL="288925" marR="555625">
              <a:lnSpc>
                <a:spcPct val="100000"/>
              </a:lnSpc>
              <a:spcBef>
                <a:spcPts val="1185"/>
              </a:spcBef>
            </a:pP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Организация,</a:t>
            </a:r>
            <a:r>
              <a:rPr dirty="0" sz="1400" spc="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осуществляющая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деятельность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по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продаже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электрической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энергии.</a:t>
            </a:r>
            <a:r>
              <a:rPr dirty="0" sz="1400" spc="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имеет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собственного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электросетевого</a:t>
            </a:r>
            <a:r>
              <a:rPr dirty="0" sz="1400" spc="-50" i="1">
                <a:solidFill>
                  <a:srgbClr val="3B3B3B"/>
                </a:solidFill>
                <a:latin typeface="Calibri"/>
                <a:cs typeface="Calibri"/>
              </a:rPr>
              <a:t> хозяйства.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00455" y="3957828"/>
            <a:ext cx="5039995" cy="180022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287655" marR="282575">
              <a:lnSpc>
                <a:spcPct val="100000"/>
              </a:lnSpc>
            </a:pP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Частные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дома,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садоводческие/дачные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владения,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а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40" i="1">
                <a:solidFill>
                  <a:srgbClr val="3B3B3B"/>
                </a:solidFill>
                <a:latin typeface="Calibri"/>
                <a:cs typeface="Calibri"/>
              </a:rPr>
              <a:t>также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нежилые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помещения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многоквартирных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домов,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электроснабжение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которых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осуществляется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без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использования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общего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имущества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здания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5" i="1">
                <a:solidFill>
                  <a:srgbClr val="3B3B3B"/>
                </a:solidFill>
                <a:latin typeface="Calibri"/>
                <a:cs typeface="Calibri"/>
              </a:rPr>
              <a:t>т.п.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 (в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отношении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объектов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физических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юридических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лиц).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562343" y="3957828"/>
            <a:ext cx="5041900" cy="180022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288925" marR="271145">
              <a:lnSpc>
                <a:spcPct val="100000"/>
              </a:lnSpc>
            </a:pP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Квартиры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помещения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многоквартирных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домов,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электроснабжение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0" i="1">
                <a:solidFill>
                  <a:srgbClr val="3B3B3B"/>
                </a:solidFill>
                <a:latin typeface="Calibri"/>
                <a:cs typeface="Calibri"/>
              </a:rPr>
              <a:t>которых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осуществляется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использованием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общего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имущества,</a:t>
            </a:r>
            <a:endParaRPr sz="1400">
              <a:latin typeface="Calibri"/>
              <a:cs typeface="Calibri"/>
            </a:endParaRPr>
          </a:p>
          <a:p>
            <a:pPr marL="288925">
              <a:lnSpc>
                <a:spcPct val="100000"/>
              </a:lnSpc>
            </a:pP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а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0" i="1">
                <a:solidFill>
                  <a:srgbClr val="3B3B3B"/>
                </a:solidFill>
                <a:latin typeface="Calibri"/>
                <a:cs typeface="Calibri"/>
              </a:rPr>
              <a:t>также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коллективные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(общедомовые)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приборы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учета.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3081527" y="3067811"/>
            <a:ext cx="76200" cy="889000"/>
          </a:xfrm>
          <a:custGeom>
            <a:avLst/>
            <a:gdLst/>
            <a:ahLst/>
            <a:cxnLst/>
            <a:rect l="l" t="t" r="r" b="b"/>
            <a:pathLst>
              <a:path w="76200" h="889000">
                <a:moveTo>
                  <a:pt x="31750" y="812800"/>
                </a:moveTo>
                <a:lnTo>
                  <a:pt x="0" y="812800"/>
                </a:lnTo>
                <a:lnTo>
                  <a:pt x="38100" y="889000"/>
                </a:lnTo>
                <a:lnTo>
                  <a:pt x="69850" y="825500"/>
                </a:lnTo>
                <a:lnTo>
                  <a:pt x="31750" y="825500"/>
                </a:lnTo>
                <a:lnTo>
                  <a:pt x="31750" y="812800"/>
                </a:lnTo>
                <a:close/>
              </a:path>
              <a:path w="76200" h="889000">
                <a:moveTo>
                  <a:pt x="44450" y="0"/>
                </a:moveTo>
                <a:lnTo>
                  <a:pt x="31750" y="0"/>
                </a:lnTo>
                <a:lnTo>
                  <a:pt x="31750" y="825500"/>
                </a:lnTo>
                <a:lnTo>
                  <a:pt x="44450" y="825500"/>
                </a:lnTo>
                <a:lnTo>
                  <a:pt x="44450" y="0"/>
                </a:lnTo>
                <a:close/>
              </a:path>
              <a:path w="76200" h="889000">
                <a:moveTo>
                  <a:pt x="76200" y="812800"/>
                </a:moveTo>
                <a:lnTo>
                  <a:pt x="44450" y="812800"/>
                </a:lnTo>
                <a:lnTo>
                  <a:pt x="44450" y="825500"/>
                </a:lnTo>
                <a:lnTo>
                  <a:pt x="69850" y="825500"/>
                </a:lnTo>
                <a:lnTo>
                  <a:pt x="76200" y="81280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9044940" y="3067811"/>
            <a:ext cx="76200" cy="889000"/>
          </a:xfrm>
          <a:custGeom>
            <a:avLst/>
            <a:gdLst/>
            <a:ahLst/>
            <a:cxnLst/>
            <a:rect l="l" t="t" r="r" b="b"/>
            <a:pathLst>
              <a:path w="76200" h="889000">
                <a:moveTo>
                  <a:pt x="31750" y="812800"/>
                </a:moveTo>
                <a:lnTo>
                  <a:pt x="0" y="812800"/>
                </a:lnTo>
                <a:lnTo>
                  <a:pt x="38100" y="889000"/>
                </a:lnTo>
                <a:lnTo>
                  <a:pt x="69850" y="825500"/>
                </a:lnTo>
                <a:lnTo>
                  <a:pt x="31750" y="825500"/>
                </a:lnTo>
                <a:lnTo>
                  <a:pt x="31750" y="812800"/>
                </a:lnTo>
                <a:close/>
              </a:path>
              <a:path w="76200" h="889000">
                <a:moveTo>
                  <a:pt x="44450" y="0"/>
                </a:moveTo>
                <a:lnTo>
                  <a:pt x="31750" y="0"/>
                </a:lnTo>
                <a:lnTo>
                  <a:pt x="31750" y="825500"/>
                </a:lnTo>
                <a:lnTo>
                  <a:pt x="44450" y="825500"/>
                </a:lnTo>
                <a:lnTo>
                  <a:pt x="44450" y="0"/>
                </a:lnTo>
                <a:close/>
              </a:path>
              <a:path w="76200" h="889000">
                <a:moveTo>
                  <a:pt x="76200" y="812800"/>
                </a:moveTo>
                <a:lnTo>
                  <a:pt x="44450" y="812800"/>
                </a:lnTo>
                <a:lnTo>
                  <a:pt x="44450" y="825500"/>
                </a:lnTo>
                <a:lnTo>
                  <a:pt x="69850" y="825500"/>
                </a:lnTo>
                <a:lnTo>
                  <a:pt x="76200" y="81280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38457" y="6565772"/>
            <a:ext cx="6540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3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549084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5"/>
              <a:t>ТИПЫ</a:t>
            </a:r>
            <a:r>
              <a:rPr dirty="0" spc="10"/>
              <a:t> </a:t>
            </a:r>
            <a:r>
              <a:rPr dirty="0" spc="-105"/>
              <a:t>ПРИБОРОВ</a:t>
            </a:r>
            <a:r>
              <a:rPr dirty="0" spc="15"/>
              <a:t> </a:t>
            </a:r>
            <a:r>
              <a:rPr dirty="0" spc="-90"/>
              <a:t>УЧЕТА</a:t>
            </a:r>
            <a:r>
              <a:rPr dirty="0" spc="10"/>
              <a:t> </a:t>
            </a:r>
            <a:r>
              <a:rPr dirty="0" spc="-75"/>
              <a:t>ЭЛЕКТРОЭНЕРГИИ</a:t>
            </a:r>
            <a:r>
              <a:rPr dirty="0"/>
              <a:t> И</a:t>
            </a:r>
            <a:r>
              <a:rPr dirty="0" spc="15"/>
              <a:t> </a:t>
            </a:r>
            <a:r>
              <a:rPr dirty="0" spc="-60"/>
              <a:t>ПЕРЕДАЧА</a:t>
            </a:r>
            <a:r>
              <a:rPr dirty="0" spc="30"/>
              <a:t> </a:t>
            </a:r>
            <a:r>
              <a:rPr dirty="0" spc="-25"/>
              <a:t>ПОКАЗАНИЙ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600455" y="2060448"/>
            <a:ext cx="3319779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003935">
              <a:lnSpc>
                <a:spcPct val="100000"/>
              </a:lnSpc>
              <a:spcBef>
                <a:spcPts val="81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Интеллектуальный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76486" y="835533"/>
            <a:ext cx="250380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80" i="1">
                <a:solidFill>
                  <a:srgbClr val="FFFFFF"/>
                </a:solidFill>
                <a:latin typeface="Calibri"/>
                <a:cs typeface="Calibri"/>
              </a:rPr>
              <a:t>Потребитель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вправе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передавать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показания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при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наличии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FFFFFF"/>
                </a:solidFill>
                <a:latin typeface="Calibri"/>
                <a:cs typeface="Calibri"/>
              </a:rPr>
              <a:t>интеллектуального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прибора </a:t>
            </a:r>
            <a:r>
              <a:rPr dirty="0" sz="1200" spc="-175" i="1">
                <a:solidFill>
                  <a:srgbClr val="FFFFFF"/>
                </a:solidFill>
                <a:latin typeface="Calibri"/>
                <a:cs typeface="Calibri"/>
              </a:rPr>
              <a:t>учета,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включенного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ИСУЭ,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поддерживая </a:t>
            </a:r>
            <a:r>
              <a:rPr dirty="0" sz="1200" spc="-125" i="1">
                <a:solidFill>
                  <a:srgbClr val="FFFFFF"/>
                </a:solidFill>
                <a:latin typeface="Calibri"/>
                <a:cs typeface="Calibri"/>
              </a:rPr>
              <a:t>информацию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произведенном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FFFFFF"/>
                </a:solidFill>
                <a:latin typeface="Calibri"/>
                <a:cs typeface="Calibri"/>
              </a:rPr>
              <a:t>потреблении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электроэнергии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spc="4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FFFFFF"/>
                </a:solidFill>
                <a:latin typeface="Calibri"/>
                <a:cs typeface="Calibri"/>
              </a:rPr>
              <a:t>актуальном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состоянии.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00455" y="4908803"/>
            <a:ext cx="3319779" cy="105918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Показания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передаются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автоматически.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048255" y="4032503"/>
            <a:ext cx="424180" cy="266700"/>
          </a:xfrm>
          <a:prstGeom prst="rect">
            <a:avLst/>
          </a:prstGeom>
          <a:solidFill>
            <a:srgbClr val="00AF50"/>
          </a:solidFill>
        </p:spPr>
        <p:txBody>
          <a:bodyPr wrap="square" lIns="0" tIns="12065" rIns="0" bIns="0" rtlCol="0" vert="horz">
            <a:spAutoFit/>
          </a:bodyPr>
          <a:lstStyle/>
          <a:p>
            <a:pPr marL="110489">
              <a:lnSpc>
                <a:spcPct val="100000"/>
              </a:lnSpc>
              <a:spcBef>
                <a:spcPts val="9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ДА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899659" y="2039111"/>
            <a:ext cx="3321050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139" rIns="0" bIns="0" rtlCol="0" vert="horz">
            <a:spAutoFit/>
          </a:bodyPr>
          <a:lstStyle/>
          <a:p>
            <a:pPr marL="901700">
              <a:lnSpc>
                <a:spcPct val="100000"/>
              </a:lnSpc>
              <a:spcBef>
                <a:spcPts val="819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Не</a:t>
            </a:r>
            <a:r>
              <a:rPr dirty="0" sz="1400" spc="-6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интеллектуальный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899659" y="4908803"/>
            <a:ext cx="3321050" cy="105918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44780" marR="179705">
              <a:lnSpc>
                <a:spcPct val="100000"/>
              </a:lnSpc>
            </a:pP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Показания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передаются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4" i="1">
                <a:solidFill>
                  <a:srgbClr val="3B3B3B"/>
                </a:solidFill>
                <a:latin typeface="Calibri"/>
                <a:cs typeface="Calibri"/>
              </a:rPr>
              <a:t>потребителем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либо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производятся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контрольные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снятия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показаний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сетевой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энергосбытовой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организацией.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11496" y="4032503"/>
            <a:ext cx="424180" cy="266700"/>
          </a:xfrm>
          <a:prstGeom prst="rect">
            <a:avLst/>
          </a:prstGeom>
          <a:solidFill>
            <a:srgbClr val="D42B1E"/>
          </a:solidFill>
        </p:spPr>
        <p:txBody>
          <a:bodyPr wrap="square" lIns="0" tIns="12065" rIns="0" bIns="0" rtlCol="0" vert="horz">
            <a:spAutoFit/>
          </a:bodyPr>
          <a:lstStyle/>
          <a:p>
            <a:pPr marL="83185">
              <a:lnSpc>
                <a:spcPct val="100000"/>
              </a:lnSpc>
              <a:spcBef>
                <a:spcPts val="9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НЕТ</a:t>
            </a:r>
            <a:endParaRPr sz="1400">
              <a:latin typeface="Arial Narrow"/>
              <a:cs typeface="Arial Narrow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2868167" y="976883"/>
            <a:ext cx="3086100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1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Прибор</a:t>
            </a:r>
            <a:r>
              <a:rPr dirty="0" sz="1400" spc="-5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учета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00455" y="2988564"/>
            <a:ext cx="5069205" cy="43434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327025">
              <a:lnSpc>
                <a:spcPct val="100000"/>
              </a:lnSpc>
              <a:spcBef>
                <a:spcPts val="815"/>
              </a:spcBef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Включен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Интеллектуальную</a:t>
            </a:r>
            <a:r>
              <a:rPr dirty="0" sz="1400" spc="-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систему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(ИСУЭ).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2221992" y="3435096"/>
            <a:ext cx="76200" cy="597535"/>
          </a:xfrm>
          <a:custGeom>
            <a:avLst/>
            <a:gdLst/>
            <a:ahLst/>
            <a:cxnLst/>
            <a:rect l="l" t="t" r="r" b="b"/>
            <a:pathLst>
              <a:path w="76200" h="597535">
                <a:moveTo>
                  <a:pt x="31750" y="521207"/>
                </a:moveTo>
                <a:lnTo>
                  <a:pt x="0" y="521207"/>
                </a:lnTo>
                <a:lnTo>
                  <a:pt x="38100" y="597407"/>
                </a:lnTo>
                <a:lnTo>
                  <a:pt x="69850" y="533907"/>
                </a:lnTo>
                <a:lnTo>
                  <a:pt x="31750" y="533907"/>
                </a:lnTo>
                <a:lnTo>
                  <a:pt x="31750" y="521207"/>
                </a:lnTo>
                <a:close/>
              </a:path>
              <a:path w="76200" h="597535">
                <a:moveTo>
                  <a:pt x="44450" y="0"/>
                </a:moveTo>
                <a:lnTo>
                  <a:pt x="31750" y="0"/>
                </a:lnTo>
                <a:lnTo>
                  <a:pt x="31750" y="533907"/>
                </a:lnTo>
                <a:lnTo>
                  <a:pt x="44450" y="533907"/>
                </a:lnTo>
                <a:lnTo>
                  <a:pt x="44450" y="0"/>
                </a:lnTo>
                <a:close/>
              </a:path>
              <a:path w="76200" h="597535">
                <a:moveTo>
                  <a:pt x="76200" y="521207"/>
                </a:moveTo>
                <a:lnTo>
                  <a:pt x="44450" y="521207"/>
                </a:lnTo>
                <a:lnTo>
                  <a:pt x="44450" y="533907"/>
                </a:lnTo>
                <a:lnTo>
                  <a:pt x="69850" y="533907"/>
                </a:lnTo>
                <a:lnTo>
                  <a:pt x="76200" y="521207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5285232" y="3424428"/>
            <a:ext cx="76200" cy="598170"/>
          </a:xfrm>
          <a:custGeom>
            <a:avLst/>
            <a:gdLst/>
            <a:ahLst/>
            <a:cxnLst/>
            <a:rect l="l" t="t" r="r" b="b"/>
            <a:pathLst>
              <a:path w="76200" h="598170">
                <a:moveTo>
                  <a:pt x="31750" y="521589"/>
                </a:moveTo>
                <a:lnTo>
                  <a:pt x="0" y="521589"/>
                </a:lnTo>
                <a:lnTo>
                  <a:pt x="38100" y="597789"/>
                </a:lnTo>
                <a:lnTo>
                  <a:pt x="69850" y="534289"/>
                </a:lnTo>
                <a:lnTo>
                  <a:pt x="31750" y="534289"/>
                </a:lnTo>
                <a:lnTo>
                  <a:pt x="31750" y="521589"/>
                </a:lnTo>
                <a:close/>
              </a:path>
              <a:path w="76200" h="598170">
                <a:moveTo>
                  <a:pt x="44450" y="0"/>
                </a:moveTo>
                <a:lnTo>
                  <a:pt x="31750" y="0"/>
                </a:lnTo>
                <a:lnTo>
                  <a:pt x="31750" y="534289"/>
                </a:lnTo>
                <a:lnTo>
                  <a:pt x="44450" y="534289"/>
                </a:lnTo>
                <a:lnTo>
                  <a:pt x="44450" y="0"/>
                </a:lnTo>
                <a:close/>
              </a:path>
              <a:path w="76200" h="598170">
                <a:moveTo>
                  <a:pt x="76200" y="521589"/>
                </a:moveTo>
                <a:lnTo>
                  <a:pt x="44450" y="521589"/>
                </a:lnTo>
                <a:lnTo>
                  <a:pt x="44450" y="534289"/>
                </a:lnTo>
                <a:lnTo>
                  <a:pt x="69850" y="534289"/>
                </a:lnTo>
                <a:lnTo>
                  <a:pt x="76200" y="521589"/>
                </a:lnTo>
                <a:close/>
              </a:path>
            </a:pathLst>
          </a:custGeom>
          <a:solidFill>
            <a:srgbClr val="D42B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5285232" y="4299203"/>
            <a:ext cx="76200" cy="609600"/>
          </a:xfrm>
          <a:custGeom>
            <a:avLst/>
            <a:gdLst/>
            <a:ahLst/>
            <a:cxnLst/>
            <a:rect l="l" t="t" r="r" b="b"/>
            <a:pathLst>
              <a:path w="76200" h="609600">
                <a:moveTo>
                  <a:pt x="31750" y="533146"/>
                </a:moveTo>
                <a:lnTo>
                  <a:pt x="0" y="533146"/>
                </a:lnTo>
                <a:lnTo>
                  <a:pt x="38100" y="609346"/>
                </a:lnTo>
                <a:lnTo>
                  <a:pt x="69850" y="545846"/>
                </a:lnTo>
                <a:lnTo>
                  <a:pt x="31750" y="545846"/>
                </a:lnTo>
                <a:lnTo>
                  <a:pt x="31750" y="533146"/>
                </a:lnTo>
                <a:close/>
              </a:path>
              <a:path w="76200" h="609600">
                <a:moveTo>
                  <a:pt x="44450" y="0"/>
                </a:moveTo>
                <a:lnTo>
                  <a:pt x="31750" y="0"/>
                </a:lnTo>
                <a:lnTo>
                  <a:pt x="31750" y="545846"/>
                </a:lnTo>
                <a:lnTo>
                  <a:pt x="44450" y="545846"/>
                </a:lnTo>
                <a:lnTo>
                  <a:pt x="44450" y="0"/>
                </a:lnTo>
                <a:close/>
              </a:path>
              <a:path w="76200" h="609600">
                <a:moveTo>
                  <a:pt x="76200" y="533146"/>
                </a:moveTo>
                <a:lnTo>
                  <a:pt x="44450" y="533146"/>
                </a:lnTo>
                <a:lnTo>
                  <a:pt x="44450" y="545846"/>
                </a:lnTo>
                <a:lnTo>
                  <a:pt x="69850" y="545846"/>
                </a:lnTo>
                <a:lnTo>
                  <a:pt x="76200" y="533146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2221992" y="2493264"/>
            <a:ext cx="76200" cy="495934"/>
          </a:xfrm>
          <a:custGeom>
            <a:avLst/>
            <a:gdLst/>
            <a:ahLst/>
            <a:cxnLst/>
            <a:rect l="l" t="t" r="r" b="b"/>
            <a:pathLst>
              <a:path w="76200" h="495935">
                <a:moveTo>
                  <a:pt x="31750" y="419226"/>
                </a:moveTo>
                <a:lnTo>
                  <a:pt x="0" y="419226"/>
                </a:lnTo>
                <a:lnTo>
                  <a:pt x="38100" y="495426"/>
                </a:lnTo>
                <a:lnTo>
                  <a:pt x="69850" y="431926"/>
                </a:lnTo>
                <a:lnTo>
                  <a:pt x="31750" y="431926"/>
                </a:lnTo>
                <a:lnTo>
                  <a:pt x="31750" y="419226"/>
                </a:lnTo>
                <a:close/>
              </a:path>
              <a:path w="76200" h="495935">
                <a:moveTo>
                  <a:pt x="44450" y="0"/>
                </a:moveTo>
                <a:lnTo>
                  <a:pt x="31750" y="0"/>
                </a:lnTo>
                <a:lnTo>
                  <a:pt x="31750" y="431926"/>
                </a:lnTo>
                <a:lnTo>
                  <a:pt x="44450" y="431926"/>
                </a:lnTo>
                <a:lnTo>
                  <a:pt x="44450" y="0"/>
                </a:lnTo>
                <a:close/>
              </a:path>
              <a:path w="76200" h="495935">
                <a:moveTo>
                  <a:pt x="76200" y="419226"/>
                </a:moveTo>
                <a:lnTo>
                  <a:pt x="44450" y="419226"/>
                </a:lnTo>
                <a:lnTo>
                  <a:pt x="44450" y="431926"/>
                </a:lnTo>
                <a:lnTo>
                  <a:pt x="69850" y="431926"/>
                </a:lnTo>
                <a:lnTo>
                  <a:pt x="76200" y="419226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6522719" y="2471927"/>
            <a:ext cx="76200" cy="2436495"/>
          </a:xfrm>
          <a:custGeom>
            <a:avLst/>
            <a:gdLst/>
            <a:ahLst/>
            <a:cxnLst/>
            <a:rect l="l" t="t" r="r" b="b"/>
            <a:pathLst>
              <a:path w="76200" h="2436495">
                <a:moveTo>
                  <a:pt x="31750" y="2360168"/>
                </a:moveTo>
                <a:lnTo>
                  <a:pt x="0" y="2360168"/>
                </a:lnTo>
                <a:lnTo>
                  <a:pt x="38100" y="2436368"/>
                </a:lnTo>
                <a:lnTo>
                  <a:pt x="69850" y="2372868"/>
                </a:lnTo>
                <a:lnTo>
                  <a:pt x="31750" y="2372868"/>
                </a:lnTo>
                <a:lnTo>
                  <a:pt x="31750" y="2360168"/>
                </a:lnTo>
                <a:close/>
              </a:path>
              <a:path w="76200" h="2436495">
                <a:moveTo>
                  <a:pt x="44450" y="0"/>
                </a:moveTo>
                <a:lnTo>
                  <a:pt x="31750" y="0"/>
                </a:lnTo>
                <a:lnTo>
                  <a:pt x="31750" y="2372868"/>
                </a:lnTo>
                <a:lnTo>
                  <a:pt x="44450" y="2372868"/>
                </a:lnTo>
                <a:lnTo>
                  <a:pt x="44450" y="0"/>
                </a:lnTo>
                <a:close/>
              </a:path>
              <a:path w="76200" h="2436495">
                <a:moveTo>
                  <a:pt x="76200" y="2360168"/>
                </a:moveTo>
                <a:lnTo>
                  <a:pt x="44450" y="2360168"/>
                </a:lnTo>
                <a:lnTo>
                  <a:pt x="44450" y="2372868"/>
                </a:lnTo>
                <a:lnTo>
                  <a:pt x="69850" y="2372868"/>
                </a:lnTo>
                <a:lnTo>
                  <a:pt x="76200" y="2360168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2221992" y="4299203"/>
            <a:ext cx="76200" cy="609600"/>
          </a:xfrm>
          <a:custGeom>
            <a:avLst/>
            <a:gdLst/>
            <a:ahLst/>
            <a:cxnLst/>
            <a:rect l="l" t="t" r="r" b="b"/>
            <a:pathLst>
              <a:path w="76200" h="609600">
                <a:moveTo>
                  <a:pt x="31750" y="533146"/>
                </a:moveTo>
                <a:lnTo>
                  <a:pt x="0" y="533146"/>
                </a:lnTo>
                <a:lnTo>
                  <a:pt x="38100" y="609346"/>
                </a:lnTo>
                <a:lnTo>
                  <a:pt x="69850" y="545846"/>
                </a:lnTo>
                <a:lnTo>
                  <a:pt x="31750" y="545846"/>
                </a:lnTo>
                <a:lnTo>
                  <a:pt x="31750" y="533146"/>
                </a:lnTo>
                <a:close/>
              </a:path>
              <a:path w="76200" h="609600">
                <a:moveTo>
                  <a:pt x="44450" y="0"/>
                </a:moveTo>
                <a:lnTo>
                  <a:pt x="31750" y="0"/>
                </a:lnTo>
                <a:lnTo>
                  <a:pt x="31750" y="545846"/>
                </a:lnTo>
                <a:lnTo>
                  <a:pt x="44450" y="545846"/>
                </a:lnTo>
                <a:lnTo>
                  <a:pt x="44450" y="0"/>
                </a:lnTo>
                <a:close/>
              </a:path>
              <a:path w="76200" h="609600">
                <a:moveTo>
                  <a:pt x="76200" y="533146"/>
                </a:moveTo>
                <a:lnTo>
                  <a:pt x="44450" y="533146"/>
                </a:lnTo>
                <a:lnTo>
                  <a:pt x="44450" y="545846"/>
                </a:lnTo>
                <a:lnTo>
                  <a:pt x="69850" y="545846"/>
                </a:lnTo>
                <a:lnTo>
                  <a:pt x="76200" y="533146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2609088" y="3942588"/>
            <a:ext cx="1675130" cy="448309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36830" rIns="0" bIns="0" rtlCol="0" vert="horz">
            <a:spAutoFit/>
          </a:bodyPr>
          <a:lstStyle/>
          <a:p>
            <a:pPr marL="143510" marR="213360">
              <a:lnSpc>
                <a:spcPct val="100000"/>
              </a:lnSpc>
              <a:spcBef>
                <a:spcPts val="290"/>
              </a:spcBef>
            </a:pPr>
            <a:r>
              <a:rPr dirty="0" sz="1200" spc="-100" i="1">
                <a:solidFill>
                  <a:srgbClr val="3B3B3B"/>
                </a:solidFill>
                <a:latin typeface="Calibri"/>
                <a:cs typeface="Calibri"/>
              </a:rPr>
              <a:t>Получено</a:t>
            </a:r>
            <a:r>
              <a:rPr dirty="0" sz="12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75" i="1">
                <a:solidFill>
                  <a:srgbClr val="3B3B3B"/>
                </a:solidFill>
                <a:latin typeface="Calibri"/>
                <a:cs typeface="Calibri"/>
              </a:rPr>
              <a:t>уведомление</a:t>
            </a:r>
            <a:r>
              <a:rPr dirty="0" sz="12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3B3B3B"/>
                </a:solidFill>
                <a:latin typeface="Calibri"/>
                <a:cs typeface="Calibri"/>
              </a:rPr>
              <a:t>о</a:t>
            </a:r>
            <a:r>
              <a:rPr dirty="0" sz="12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3B3B3B"/>
                </a:solidFill>
                <a:latin typeface="Calibri"/>
                <a:cs typeface="Calibri"/>
              </a:rPr>
              <a:t>включении</a:t>
            </a:r>
            <a:r>
              <a:rPr dirty="0" sz="12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2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3B3B3B"/>
                </a:solidFill>
                <a:latin typeface="Calibri"/>
                <a:cs typeface="Calibri"/>
              </a:rPr>
              <a:t>систему.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987155" y="4655566"/>
            <a:ext cx="1579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Сроки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передачи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показаний: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987155" y="4990845"/>
            <a:ext cx="226695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70" i="1">
                <a:solidFill>
                  <a:srgbClr val="FFFFFF"/>
                </a:solidFill>
                <a:latin typeface="Calibri"/>
                <a:cs typeface="Calibri"/>
              </a:rPr>
              <a:t>Физические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лица: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не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позднее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25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числа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FFFFFF"/>
                </a:solidFill>
                <a:latin typeface="Calibri"/>
                <a:cs typeface="Calibri"/>
              </a:rPr>
              <a:t>текущего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0" i="1">
                <a:solidFill>
                  <a:srgbClr val="FFFFFF"/>
                </a:solidFill>
                <a:latin typeface="Calibri"/>
                <a:cs typeface="Calibri"/>
              </a:rPr>
              <a:t>расчетного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периода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FFFFFF"/>
                </a:solidFill>
                <a:latin typeface="Calibri"/>
                <a:cs typeface="Calibri"/>
              </a:rPr>
              <a:t>(текущего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месяца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).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987155" y="5692241"/>
            <a:ext cx="22275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Юридические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лица: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не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позднее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solidFill>
                  <a:srgbClr val="FFFFFF"/>
                </a:solidFill>
                <a:latin typeface="Calibri"/>
                <a:cs typeface="Calibri"/>
              </a:rPr>
              <a:t>числа</a:t>
            </a:r>
            <a:r>
              <a:rPr dirty="0" sz="1200" spc="-6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месяца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следующего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расчетным.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2221992" y="1186941"/>
            <a:ext cx="646430" cy="873760"/>
          </a:xfrm>
          <a:custGeom>
            <a:avLst/>
            <a:gdLst/>
            <a:ahLst/>
            <a:cxnLst/>
            <a:rect l="l" t="t" r="r" b="b"/>
            <a:pathLst>
              <a:path w="646430" h="873760">
                <a:moveTo>
                  <a:pt x="31750" y="797052"/>
                </a:moveTo>
                <a:lnTo>
                  <a:pt x="0" y="797052"/>
                </a:lnTo>
                <a:lnTo>
                  <a:pt x="38100" y="873252"/>
                </a:lnTo>
                <a:lnTo>
                  <a:pt x="69850" y="809752"/>
                </a:lnTo>
                <a:lnTo>
                  <a:pt x="31750" y="809752"/>
                </a:lnTo>
                <a:lnTo>
                  <a:pt x="31750" y="797052"/>
                </a:lnTo>
                <a:close/>
              </a:path>
              <a:path w="646430" h="873760">
                <a:moveTo>
                  <a:pt x="646302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809752"/>
                </a:lnTo>
                <a:lnTo>
                  <a:pt x="44450" y="809752"/>
                </a:lnTo>
                <a:lnTo>
                  <a:pt x="44450" y="12700"/>
                </a:lnTo>
                <a:lnTo>
                  <a:pt x="38100" y="12700"/>
                </a:lnTo>
                <a:lnTo>
                  <a:pt x="44450" y="6350"/>
                </a:lnTo>
                <a:lnTo>
                  <a:pt x="646302" y="6350"/>
                </a:lnTo>
                <a:lnTo>
                  <a:pt x="646302" y="0"/>
                </a:lnTo>
                <a:close/>
              </a:path>
              <a:path w="646430" h="873760">
                <a:moveTo>
                  <a:pt x="76200" y="797052"/>
                </a:moveTo>
                <a:lnTo>
                  <a:pt x="44450" y="797052"/>
                </a:lnTo>
                <a:lnTo>
                  <a:pt x="44450" y="809752"/>
                </a:lnTo>
                <a:lnTo>
                  <a:pt x="69850" y="809752"/>
                </a:lnTo>
                <a:lnTo>
                  <a:pt x="76200" y="797052"/>
                </a:lnTo>
                <a:close/>
              </a:path>
              <a:path w="646430" h="873760">
                <a:moveTo>
                  <a:pt x="44450" y="6350"/>
                </a:moveTo>
                <a:lnTo>
                  <a:pt x="38100" y="12700"/>
                </a:lnTo>
                <a:lnTo>
                  <a:pt x="44450" y="12700"/>
                </a:lnTo>
                <a:lnTo>
                  <a:pt x="44450" y="6350"/>
                </a:lnTo>
                <a:close/>
              </a:path>
              <a:path w="646430" h="873760">
                <a:moveTo>
                  <a:pt x="646302" y="6350"/>
                </a:moveTo>
                <a:lnTo>
                  <a:pt x="44450" y="6350"/>
                </a:lnTo>
                <a:lnTo>
                  <a:pt x="44450" y="12700"/>
                </a:lnTo>
                <a:lnTo>
                  <a:pt x="646302" y="12700"/>
                </a:lnTo>
                <a:lnTo>
                  <a:pt x="646302" y="635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5954267" y="1186941"/>
            <a:ext cx="643890" cy="852805"/>
          </a:xfrm>
          <a:custGeom>
            <a:avLst/>
            <a:gdLst/>
            <a:ahLst/>
            <a:cxnLst/>
            <a:rect l="l" t="t" r="r" b="b"/>
            <a:pathLst>
              <a:path w="643890" h="852805">
                <a:moveTo>
                  <a:pt x="599186" y="776097"/>
                </a:moveTo>
                <a:lnTo>
                  <a:pt x="567436" y="776097"/>
                </a:lnTo>
                <a:lnTo>
                  <a:pt x="605536" y="852297"/>
                </a:lnTo>
                <a:lnTo>
                  <a:pt x="637286" y="788797"/>
                </a:lnTo>
                <a:lnTo>
                  <a:pt x="599186" y="788797"/>
                </a:lnTo>
                <a:lnTo>
                  <a:pt x="599186" y="776097"/>
                </a:lnTo>
                <a:close/>
              </a:path>
              <a:path w="643890" h="852805">
                <a:moveTo>
                  <a:pt x="599186" y="6350"/>
                </a:moveTo>
                <a:lnTo>
                  <a:pt x="599186" y="788797"/>
                </a:lnTo>
                <a:lnTo>
                  <a:pt x="611886" y="788797"/>
                </a:lnTo>
                <a:lnTo>
                  <a:pt x="611886" y="12700"/>
                </a:lnTo>
                <a:lnTo>
                  <a:pt x="605536" y="12700"/>
                </a:lnTo>
                <a:lnTo>
                  <a:pt x="599186" y="6350"/>
                </a:lnTo>
                <a:close/>
              </a:path>
              <a:path w="643890" h="852805">
                <a:moveTo>
                  <a:pt x="643636" y="776097"/>
                </a:moveTo>
                <a:lnTo>
                  <a:pt x="611886" y="776097"/>
                </a:lnTo>
                <a:lnTo>
                  <a:pt x="611886" y="788797"/>
                </a:lnTo>
                <a:lnTo>
                  <a:pt x="637286" y="788797"/>
                </a:lnTo>
                <a:lnTo>
                  <a:pt x="643636" y="776097"/>
                </a:lnTo>
                <a:close/>
              </a:path>
              <a:path w="643890" h="852805">
                <a:moveTo>
                  <a:pt x="608964" y="0"/>
                </a:moveTo>
                <a:lnTo>
                  <a:pt x="0" y="0"/>
                </a:lnTo>
                <a:lnTo>
                  <a:pt x="0" y="12700"/>
                </a:lnTo>
                <a:lnTo>
                  <a:pt x="599186" y="12700"/>
                </a:lnTo>
                <a:lnTo>
                  <a:pt x="599186" y="6350"/>
                </a:lnTo>
                <a:lnTo>
                  <a:pt x="611886" y="6350"/>
                </a:lnTo>
                <a:lnTo>
                  <a:pt x="611886" y="2794"/>
                </a:lnTo>
                <a:lnTo>
                  <a:pt x="608964" y="0"/>
                </a:lnTo>
                <a:close/>
              </a:path>
              <a:path w="643890" h="852805">
                <a:moveTo>
                  <a:pt x="611886" y="6350"/>
                </a:moveTo>
                <a:lnTo>
                  <a:pt x="599186" y="6350"/>
                </a:lnTo>
                <a:lnTo>
                  <a:pt x="605536" y="12700"/>
                </a:lnTo>
                <a:lnTo>
                  <a:pt x="611886" y="12700"/>
                </a:lnTo>
                <a:lnTo>
                  <a:pt x="611886" y="635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38457" y="6565772"/>
            <a:ext cx="6540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4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234632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ТАРИФ</a:t>
            </a:r>
            <a:r>
              <a:rPr dirty="0" spc="-15"/>
              <a:t> </a:t>
            </a:r>
            <a:r>
              <a:rPr dirty="0" spc="-45"/>
              <a:t>НА</a:t>
            </a:r>
            <a:r>
              <a:rPr dirty="0" spc="-30"/>
              <a:t> </a:t>
            </a:r>
            <a:r>
              <a:rPr dirty="0" spc="-85"/>
              <a:t>ЭЛЕКТРОЭНЕРГИЮ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8976486" y="835533"/>
            <a:ext cx="239712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смены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75" i="1">
                <a:solidFill>
                  <a:srgbClr val="FFFFFF"/>
                </a:solidFill>
                <a:latin typeface="Calibri"/>
                <a:cs typeface="Calibri"/>
              </a:rPr>
              <a:t>тарифного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0" i="1">
                <a:solidFill>
                  <a:srgbClr val="FFFFFF"/>
                </a:solidFill>
                <a:latin typeface="Calibri"/>
                <a:cs typeface="Calibri"/>
              </a:rPr>
              <a:t>учета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(тарифа)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необходимо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90" i="1">
                <a:solidFill>
                  <a:srgbClr val="FFFFFF"/>
                </a:solidFill>
                <a:latin typeface="Calibri"/>
                <a:cs typeface="Calibri"/>
              </a:rPr>
              <a:t>обратиться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энергосбытовую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организацию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solidFill>
                  <a:srgbClr val="FFFFFF"/>
                </a:solidFill>
                <a:latin typeface="Calibri"/>
                <a:cs typeface="Calibri"/>
              </a:rPr>
              <a:t>(с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5" i="1">
                <a:solidFill>
                  <a:srgbClr val="FFFFFF"/>
                </a:solidFill>
                <a:latin typeface="Calibri"/>
                <a:cs typeface="Calibri"/>
              </a:rPr>
              <a:t>которой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заключен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договор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наименование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указывается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квитанции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45" i="1">
                <a:solidFill>
                  <a:srgbClr val="FFFFFF"/>
                </a:solidFill>
                <a:latin typeface="Calibri"/>
                <a:cs typeface="Calibri"/>
              </a:rPr>
              <a:t>/счете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solidFill>
                  <a:srgbClr val="FFFFFF"/>
                </a:solidFill>
                <a:latin typeface="Calibri"/>
                <a:cs typeface="Calibri"/>
              </a:rPr>
              <a:t>электроэнергию).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00455" y="2398776"/>
            <a:ext cx="2283460" cy="218884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77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2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ОДНОЗОННЫЙ</a:t>
            </a:r>
            <a:endParaRPr sz="1400">
              <a:latin typeface="Arial Narrow"/>
              <a:cs typeface="Arial Narrow"/>
            </a:endParaRPr>
          </a:p>
          <a:p>
            <a:pPr marL="143510" marR="208279">
              <a:lnSpc>
                <a:spcPct val="100000"/>
              </a:lnSpc>
              <a:spcBef>
                <a:spcPts val="1190"/>
              </a:spcBef>
            </a:pP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Фиксированный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зависит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85" i="1">
                <a:solidFill>
                  <a:srgbClr val="3B3B3B"/>
                </a:solidFill>
                <a:latin typeface="Calibri"/>
                <a:cs typeface="Calibri"/>
              </a:rPr>
              <a:t>от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времени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суток.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3267455" y="2398776"/>
            <a:ext cx="2284730" cy="218884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775" rIns="0" bIns="0" rtlCol="0" vert="horz">
            <a:spAutoFit/>
          </a:bodyPr>
          <a:lstStyle/>
          <a:p>
            <a:pPr marL="144780">
              <a:lnSpc>
                <a:spcPct val="100000"/>
              </a:lnSpc>
              <a:spcBef>
                <a:spcPts val="82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ДВУХЗОННЫЙ</a:t>
            </a:r>
            <a:endParaRPr sz="1400">
              <a:latin typeface="Arial Narrow"/>
              <a:cs typeface="Arial Narrow"/>
            </a:endParaRPr>
          </a:p>
          <a:p>
            <a:pPr marL="144780" marR="1128395">
              <a:lnSpc>
                <a:spcPct val="100000"/>
              </a:lnSpc>
              <a:spcBef>
                <a:spcPts val="119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Дневная</a:t>
            </a:r>
            <a:r>
              <a:rPr dirty="0" sz="1400" spc="5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Trebuchet MS"/>
                <a:cs typeface="Trebuchet MS"/>
              </a:rPr>
              <a:t>зона</a:t>
            </a:r>
            <a:r>
              <a:rPr dirty="0" sz="1400" spc="-20" i="1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7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23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часов.</a:t>
            </a:r>
            <a:endParaRPr sz="1400">
              <a:latin typeface="Calibri"/>
              <a:cs typeface="Calibri"/>
            </a:endParaRPr>
          </a:p>
          <a:p>
            <a:pPr marL="14478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Ночная</a:t>
            </a:r>
            <a:r>
              <a:rPr dirty="0" sz="1400" spc="-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зона</a:t>
            </a:r>
            <a:endParaRPr sz="1400">
              <a:latin typeface="Arial Narrow"/>
              <a:cs typeface="Arial Narrow"/>
            </a:endParaRPr>
          </a:p>
          <a:p>
            <a:pPr marL="144780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23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7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часов.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935979" y="2398776"/>
            <a:ext cx="2284730" cy="218884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775" rIns="0" bIns="0" rtlCol="0" vert="horz">
            <a:spAutoFit/>
          </a:bodyPr>
          <a:lstStyle/>
          <a:p>
            <a:pPr marL="144780">
              <a:lnSpc>
                <a:spcPct val="100000"/>
              </a:lnSpc>
              <a:spcBef>
                <a:spcPts val="82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ТРЕХЗОННЫЙ</a:t>
            </a:r>
            <a:endParaRPr sz="1400">
              <a:latin typeface="Arial Narrow"/>
              <a:cs typeface="Arial Narrow"/>
            </a:endParaRPr>
          </a:p>
          <a:p>
            <a:pPr marL="144780">
              <a:lnSpc>
                <a:spcPct val="100000"/>
              </a:lnSpc>
              <a:spcBef>
                <a:spcPts val="119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Пиковая</a:t>
            </a:r>
            <a:r>
              <a:rPr dirty="0" sz="1400" spc="8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зона</a:t>
            </a:r>
            <a:endParaRPr sz="1400">
              <a:latin typeface="Arial Narrow"/>
              <a:cs typeface="Arial Narrow"/>
            </a:endParaRPr>
          </a:p>
          <a:p>
            <a:pPr marL="144780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7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10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17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21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часов.</a:t>
            </a:r>
            <a:endParaRPr sz="1400">
              <a:latin typeface="Calibri"/>
              <a:cs typeface="Calibri"/>
            </a:endParaRPr>
          </a:p>
          <a:p>
            <a:pPr marL="14478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Полупиковая</a:t>
            </a:r>
            <a:r>
              <a:rPr dirty="0" sz="1400" spc="8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зона</a:t>
            </a:r>
            <a:endParaRPr sz="1400">
              <a:latin typeface="Arial Narrow"/>
              <a:cs typeface="Arial Narrow"/>
            </a:endParaRPr>
          </a:p>
          <a:p>
            <a:pPr marL="144780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10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17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21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23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часов.</a:t>
            </a:r>
            <a:endParaRPr sz="1400">
              <a:latin typeface="Calibri"/>
              <a:cs typeface="Calibri"/>
            </a:endParaRPr>
          </a:p>
          <a:p>
            <a:pPr marL="14478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Ночная</a:t>
            </a:r>
            <a:r>
              <a:rPr dirty="0" sz="1400" spc="-8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зона</a:t>
            </a:r>
            <a:endParaRPr sz="1400">
              <a:latin typeface="Arial Narrow"/>
              <a:cs typeface="Arial Narrow"/>
            </a:endParaRPr>
          </a:p>
          <a:p>
            <a:pPr marL="144780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23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7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часов.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703832" y="1594103"/>
            <a:ext cx="76200" cy="805180"/>
          </a:xfrm>
          <a:custGeom>
            <a:avLst/>
            <a:gdLst/>
            <a:ahLst/>
            <a:cxnLst/>
            <a:rect l="l" t="t" r="r" b="b"/>
            <a:pathLst>
              <a:path w="76200" h="805180">
                <a:moveTo>
                  <a:pt x="31750" y="728599"/>
                </a:moveTo>
                <a:lnTo>
                  <a:pt x="0" y="728599"/>
                </a:lnTo>
                <a:lnTo>
                  <a:pt x="38100" y="804799"/>
                </a:lnTo>
                <a:lnTo>
                  <a:pt x="69850" y="741299"/>
                </a:lnTo>
                <a:lnTo>
                  <a:pt x="31750" y="741299"/>
                </a:lnTo>
                <a:lnTo>
                  <a:pt x="31750" y="728599"/>
                </a:lnTo>
                <a:close/>
              </a:path>
              <a:path w="76200" h="805180">
                <a:moveTo>
                  <a:pt x="44450" y="0"/>
                </a:moveTo>
                <a:lnTo>
                  <a:pt x="31750" y="0"/>
                </a:lnTo>
                <a:lnTo>
                  <a:pt x="31750" y="741299"/>
                </a:lnTo>
                <a:lnTo>
                  <a:pt x="44450" y="741299"/>
                </a:lnTo>
                <a:lnTo>
                  <a:pt x="44450" y="0"/>
                </a:lnTo>
                <a:close/>
              </a:path>
              <a:path w="76200" h="805180">
                <a:moveTo>
                  <a:pt x="76200" y="728599"/>
                </a:moveTo>
                <a:lnTo>
                  <a:pt x="44450" y="728599"/>
                </a:lnTo>
                <a:lnTo>
                  <a:pt x="44450" y="741299"/>
                </a:lnTo>
                <a:lnTo>
                  <a:pt x="69850" y="741299"/>
                </a:lnTo>
                <a:lnTo>
                  <a:pt x="76200" y="728599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4372355" y="1594103"/>
            <a:ext cx="76200" cy="805180"/>
          </a:xfrm>
          <a:custGeom>
            <a:avLst/>
            <a:gdLst/>
            <a:ahLst/>
            <a:cxnLst/>
            <a:rect l="l" t="t" r="r" b="b"/>
            <a:pathLst>
              <a:path w="76200" h="805180">
                <a:moveTo>
                  <a:pt x="31750" y="728599"/>
                </a:moveTo>
                <a:lnTo>
                  <a:pt x="0" y="728599"/>
                </a:lnTo>
                <a:lnTo>
                  <a:pt x="38100" y="804799"/>
                </a:lnTo>
                <a:lnTo>
                  <a:pt x="69850" y="741299"/>
                </a:lnTo>
                <a:lnTo>
                  <a:pt x="31750" y="741299"/>
                </a:lnTo>
                <a:lnTo>
                  <a:pt x="31750" y="728599"/>
                </a:lnTo>
                <a:close/>
              </a:path>
              <a:path w="76200" h="805180">
                <a:moveTo>
                  <a:pt x="44450" y="0"/>
                </a:moveTo>
                <a:lnTo>
                  <a:pt x="31750" y="0"/>
                </a:lnTo>
                <a:lnTo>
                  <a:pt x="31750" y="741299"/>
                </a:lnTo>
                <a:lnTo>
                  <a:pt x="44450" y="741299"/>
                </a:lnTo>
                <a:lnTo>
                  <a:pt x="44450" y="0"/>
                </a:lnTo>
                <a:close/>
              </a:path>
              <a:path w="76200" h="805180">
                <a:moveTo>
                  <a:pt x="76200" y="728599"/>
                </a:moveTo>
                <a:lnTo>
                  <a:pt x="44450" y="728599"/>
                </a:lnTo>
                <a:lnTo>
                  <a:pt x="44450" y="741299"/>
                </a:lnTo>
                <a:lnTo>
                  <a:pt x="69850" y="741299"/>
                </a:lnTo>
                <a:lnTo>
                  <a:pt x="76200" y="728599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7039356" y="1594103"/>
            <a:ext cx="76200" cy="805180"/>
          </a:xfrm>
          <a:custGeom>
            <a:avLst/>
            <a:gdLst/>
            <a:ahLst/>
            <a:cxnLst/>
            <a:rect l="l" t="t" r="r" b="b"/>
            <a:pathLst>
              <a:path w="76200" h="805180">
                <a:moveTo>
                  <a:pt x="31750" y="728599"/>
                </a:moveTo>
                <a:lnTo>
                  <a:pt x="0" y="728599"/>
                </a:lnTo>
                <a:lnTo>
                  <a:pt x="38100" y="804799"/>
                </a:lnTo>
                <a:lnTo>
                  <a:pt x="69850" y="741299"/>
                </a:lnTo>
                <a:lnTo>
                  <a:pt x="31750" y="741299"/>
                </a:lnTo>
                <a:lnTo>
                  <a:pt x="31750" y="728599"/>
                </a:lnTo>
                <a:close/>
              </a:path>
              <a:path w="76200" h="805180">
                <a:moveTo>
                  <a:pt x="44450" y="0"/>
                </a:moveTo>
                <a:lnTo>
                  <a:pt x="31750" y="0"/>
                </a:lnTo>
                <a:lnTo>
                  <a:pt x="31750" y="741299"/>
                </a:lnTo>
                <a:lnTo>
                  <a:pt x="44450" y="741299"/>
                </a:lnTo>
                <a:lnTo>
                  <a:pt x="44450" y="0"/>
                </a:lnTo>
                <a:close/>
              </a:path>
              <a:path w="76200" h="805180">
                <a:moveTo>
                  <a:pt x="76200" y="728599"/>
                </a:moveTo>
                <a:lnTo>
                  <a:pt x="44450" y="728599"/>
                </a:lnTo>
                <a:lnTo>
                  <a:pt x="44450" y="741299"/>
                </a:lnTo>
                <a:lnTo>
                  <a:pt x="69850" y="741299"/>
                </a:lnTo>
                <a:lnTo>
                  <a:pt x="76200" y="728599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600455" y="970788"/>
            <a:ext cx="7620000" cy="6235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139" rIns="0" bIns="0" rtlCol="0" vert="horz">
            <a:spAutoFit/>
          </a:bodyPr>
          <a:lstStyle/>
          <a:p>
            <a:pPr marL="143510" marR="1085850">
              <a:lnSpc>
                <a:spcPct val="100000"/>
              </a:lnSpc>
              <a:spcBef>
                <a:spcPts val="819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Цена</a:t>
            </a:r>
            <a:r>
              <a:rPr dirty="0" sz="1400" spc="6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(тариф)</a:t>
            </a:r>
            <a:r>
              <a:rPr dirty="0" sz="1400" spc="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на</a:t>
            </a:r>
            <a:r>
              <a:rPr dirty="0" sz="1400" spc="5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электроэнергию</a:t>
            </a:r>
            <a:r>
              <a:rPr dirty="0" sz="14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для</a:t>
            </a:r>
            <a:r>
              <a:rPr dirty="0" sz="1400" spc="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физических</a:t>
            </a:r>
            <a:r>
              <a:rPr dirty="0" sz="1400" spc="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лиц</a:t>
            </a:r>
            <a:r>
              <a:rPr dirty="0" sz="14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устанавливается</a:t>
            </a:r>
            <a:r>
              <a:rPr dirty="0" sz="14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с</a:t>
            </a:r>
            <a:r>
              <a:rPr dirty="0" sz="1400" spc="5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дифференциацией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по</a:t>
            </a:r>
            <a:r>
              <a:rPr dirty="0" sz="14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времени</a:t>
            </a:r>
            <a:r>
              <a:rPr dirty="0" sz="14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суток</a:t>
            </a:r>
            <a:endParaRPr sz="1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38457" y="6565772"/>
            <a:ext cx="6540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5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5345430" cy="488315"/>
          </a:xfrm>
          <a:prstGeom prst="rect"/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pc="-100"/>
              <a:t>ПОТРЕБЛЕНИЕ</a:t>
            </a:r>
            <a:r>
              <a:rPr dirty="0" spc="40"/>
              <a:t> </a:t>
            </a:r>
            <a:r>
              <a:rPr dirty="0" spc="-75"/>
              <a:t>ЭЛЕКТРОЭНЕРГИИ</a:t>
            </a:r>
            <a:r>
              <a:rPr dirty="0" spc="10"/>
              <a:t> </a:t>
            </a:r>
            <a:r>
              <a:rPr dirty="0"/>
              <a:t>В</a:t>
            </a:r>
            <a:r>
              <a:rPr dirty="0" spc="10"/>
              <a:t> </a:t>
            </a:r>
            <a:r>
              <a:rPr dirty="0" spc="-60"/>
              <a:t>НАРУШЕНИЕ</a:t>
            </a:r>
            <a:r>
              <a:rPr dirty="0" spc="10"/>
              <a:t> </a:t>
            </a:r>
            <a:r>
              <a:rPr dirty="0" spc="-90"/>
              <a:t>УСТАНОВЛЕННОГО </a:t>
            </a:r>
            <a:r>
              <a:rPr dirty="0" spc="-75"/>
              <a:t>ЗАКОНОДАТЕЛЬСТВОМ</a:t>
            </a:r>
            <a:r>
              <a:rPr dirty="0" spc="15"/>
              <a:t> </a:t>
            </a:r>
            <a:r>
              <a:rPr dirty="0" spc="-10"/>
              <a:t>ПОРЯДКА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600455" y="976883"/>
            <a:ext cx="3439795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1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Безучетное</a:t>
            </a:r>
            <a:r>
              <a:rPr dirty="0" sz="1400" spc="-7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потребление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76486" y="835533"/>
            <a:ext cx="25895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250" i="1">
                <a:solidFill>
                  <a:srgbClr val="FFFFFF"/>
                </a:solidFill>
                <a:latin typeface="Calibri"/>
                <a:cs typeface="Calibri"/>
              </a:rPr>
              <a:t>Акт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FFFFFF"/>
                </a:solidFill>
                <a:latin typeface="Calibri"/>
                <a:cs typeface="Calibri"/>
              </a:rPr>
              <a:t>неучтенном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5" i="1">
                <a:solidFill>
                  <a:srgbClr val="FFFFFF"/>
                </a:solidFill>
                <a:latin typeface="Calibri"/>
                <a:cs typeface="Calibri"/>
              </a:rPr>
              <a:t>потреблении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25" i="1">
                <a:solidFill>
                  <a:srgbClr val="FFFFFF"/>
                </a:solidFill>
                <a:latin typeface="Calibri"/>
                <a:cs typeface="Calibri"/>
              </a:rPr>
              <a:t>может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4" i="1">
                <a:solidFill>
                  <a:srgbClr val="FFFFFF"/>
                </a:solidFill>
                <a:latin typeface="Calibri"/>
                <a:cs typeface="Calibri"/>
              </a:rPr>
              <a:t>быть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FFFFFF"/>
                </a:solidFill>
                <a:latin typeface="Calibri"/>
                <a:cs typeface="Calibri"/>
              </a:rPr>
              <a:t>составлен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20" i="1">
                <a:solidFill>
                  <a:srgbClr val="FFFFFF"/>
                </a:solidFill>
                <a:latin typeface="Calibri"/>
                <a:cs typeface="Calibri"/>
              </a:rPr>
              <a:t>отсутствие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получателя </a:t>
            </a:r>
            <a:r>
              <a:rPr dirty="0" sz="1200" spc="-55" i="1">
                <a:solidFill>
                  <a:srgbClr val="FFFFFF"/>
                </a:solidFill>
                <a:latin typeface="Calibri"/>
                <a:cs typeface="Calibri"/>
              </a:rPr>
              <a:t>электроэнергии;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976486" y="1536572"/>
            <a:ext cx="221678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Фиксация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нарушения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производится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 с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использованием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средств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65" i="1">
                <a:solidFill>
                  <a:srgbClr val="FFFFFF"/>
                </a:solidFill>
                <a:latin typeface="Calibri"/>
                <a:cs typeface="Calibri"/>
              </a:rPr>
              <a:t>фото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видеосъемки;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976486" y="2237994"/>
            <a:ext cx="23863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204" i="1">
                <a:solidFill>
                  <a:srgbClr val="FFFFFF"/>
                </a:solidFill>
                <a:latin typeface="Calibri"/>
                <a:cs typeface="Calibri"/>
              </a:rPr>
              <a:t>Отказ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330" i="1">
                <a:solidFill>
                  <a:srgbClr val="FFFFFF"/>
                </a:solidFill>
                <a:latin typeface="Calibri"/>
                <a:cs typeface="Calibri"/>
              </a:rPr>
              <a:t>от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подписания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35" i="1">
                <a:solidFill>
                  <a:srgbClr val="FFFFFF"/>
                </a:solidFill>
                <a:latin typeface="Calibri"/>
                <a:cs typeface="Calibri"/>
              </a:rPr>
              <a:t>акта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нарушении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фиксируется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указанием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причин;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976486" y="2756153"/>
            <a:ext cx="248158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84785" marR="24130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190" i="1">
                <a:solidFill>
                  <a:srgbClr val="FFFFFF"/>
                </a:solidFill>
                <a:latin typeface="Calibri"/>
                <a:cs typeface="Calibri"/>
              </a:rPr>
              <a:t>Расчет</a:t>
            </a:r>
            <a:r>
              <a:rPr dirty="0" sz="1200" spc="1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5" i="1">
                <a:solidFill>
                  <a:srgbClr val="FFFFFF"/>
                </a:solidFill>
                <a:latin typeface="Calibri"/>
                <a:cs typeface="Calibri"/>
              </a:rPr>
              <a:t>объема</a:t>
            </a:r>
            <a:r>
              <a:rPr dirty="0" sz="1200" spc="1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FFFFFF"/>
                </a:solidFill>
                <a:latin typeface="Calibri"/>
                <a:cs typeface="Calibri"/>
              </a:rPr>
              <a:t>неучтенного</a:t>
            </a:r>
            <a:r>
              <a:rPr dirty="0" sz="1200" spc="1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потребления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электроэнергии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осуществляется</a:t>
            </a:r>
            <a:endParaRPr sz="1200">
              <a:latin typeface="Calibri"/>
              <a:cs typeface="Calibri"/>
            </a:endParaRPr>
          </a:p>
          <a:p>
            <a:pPr algn="just" marL="184785" marR="5080">
              <a:lnSpc>
                <a:spcPct val="100000"/>
              </a:lnSpc>
            </a:pPr>
            <a:r>
              <a:rPr dirty="0" sz="1200" spc="-75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90" i="1">
                <a:solidFill>
                  <a:srgbClr val="FFFFFF"/>
                </a:solidFill>
                <a:latin typeface="Calibri"/>
                <a:cs typeface="Calibri"/>
              </a:rPr>
              <a:t>соответствии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45" i="1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dirty="0" sz="1200" spc="-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80" i="1">
                <a:solidFill>
                  <a:srgbClr val="FFFFFF"/>
                </a:solidFill>
                <a:latin typeface="Calibri"/>
                <a:cs typeface="Calibri"/>
              </a:rPr>
              <a:t>пунктом</a:t>
            </a:r>
            <a:r>
              <a:rPr dirty="0" sz="1200" spc="-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187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solidFill>
                  <a:srgbClr val="FFFFFF"/>
                </a:solidFill>
                <a:latin typeface="Calibri"/>
                <a:cs typeface="Calibri"/>
              </a:rPr>
              <a:t>или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189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ПП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РФ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95" i="1">
                <a:solidFill>
                  <a:srgbClr val="FFFFFF"/>
                </a:solidFill>
                <a:latin typeface="Calibri"/>
                <a:cs typeface="Calibri"/>
              </a:rPr>
              <a:t>№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442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330" i="1">
                <a:solidFill>
                  <a:srgbClr val="FFFFFF"/>
                </a:solidFill>
                <a:latin typeface="Calibri"/>
                <a:cs typeface="Calibri"/>
              </a:rPr>
              <a:t>от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04.05.2012</a:t>
            </a:r>
            <a:r>
              <a:rPr dirty="0" sz="1200" spc="-5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80" i="1">
                <a:solidFill>
                  <a:srgbClr val="FFFFFF"/>
                </a:solidFill>
                <a:latin typeface="Calibri"/>
                <a:cs typeface="Calibri"/>
              </a:rPr>
              <a:t>пунктом</a:t>
            </a:r>
            <a:r>
              <a:rPr dirty="0" sz="1200" spc="-4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81(11)</a:t>
            </a:r>
            <a:r>
              <a:rPr dirty="0" sz="1200" spc="-5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ПП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РФ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95" i="1">
                <a:solidFill>
                  <a:srgbClr val="FFFFFF"/>
                </a:solidFill>
                <a:latin typeface="Calibri"/>
                <a:cs typeface="Calibri"/>
              </a:rPr>
              <a:t>№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354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330" i="1">
                <a:solidFill>
                  <a:srgbClr val="FFFFFF"/>
                </a:solidFill>
                <a:latin typeface="Calibri"/>
                <a:cs typeface="Calibri"/>
              </a:rPr>
              <a:t>от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06.05.2011</a:t>
            </a:r>
            <a:r>
              <a:rPr dirty="0" sz="1200" spc="-5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FFFFFF"/>
                </a:solidFill>
                <a:latin typeface="Calibri"/>
                <a:cs typeface="Calibri"/>
              </a:rPr>
              <a:t>(для</a:t>
            </a:r>
            <a:endParaRPr sz="1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</a:pPr>
            <a:r>
              <a:rPr dirty="0" sz="1200" spc="-150" i="1">
                <a:solidFill>
                  <a:srgbClr val="FFFFFF"/>
                </a:solidFill>
                <a:latin typeface="Calibri"/>
                <a:cs typeface="Calibri"/>
              </a:rPr>
              <a:t>потребителей</a:t>
            </a:r>
            <a:r>
              <a:rPr dirty="0" sz="1200" spc="-150" i="1">
                <a:solidFill>
                  <a:srgbClr val="FFFFFF"/>
                </a:solidFill>
                <a:latin typeface="Arial Narrow"/>
                <a:cs typeface="Arial Narrow"/>
              </a:rPr>
              <a:t>-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граждан).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5" name="object 15" descr=""/>
          <p:cNvSpPr/>
          <p:nvPr/>
        </p:nvSpPr>
        <p:spPr>
          <a:xfrm>
            <a:off x="2281427" y="1409700"/>
            <a:ext cx="76200" cy="661670"/>
          </a:xfrm>
          <a:custGeom>
            <a:avLst/>
            <a:gdLst/>
            <a:ahLst/>
            <a:cxnLst/>
            <a:rect l="l" t="t" r="r" b="b"/>
            <a:pathLst>
              <a:path w="76200" h="661669">
                <a:moveTo>
                  <a:pt x="31750" y="585342"/>
                </a:moveTo>
                <a:lnTo>
                  <a:pt x="0" y="585342"/>
                </a:lnTo>
                <a:lnTo>
                  <a:pt x="38100" y="661542"/>
                </a:lnTo>
                <a:lnTo>
                  <a:pt x="69850" y="598042"/>
                </a:lnTo>
                <a:lnTo>
                  <a:pt x="31750" y="598042"/>
                </a:lnTo>
                <a:lnTo>
                  <a:pt x="31750" y="585342"/>
                </a:lnTo>
                <a:close/>
              </a:path>
              <a:path w="76200" h="661669">
                <a:moveTo>
                  <a:pt x="44450" y="0"/>
                </a:moveTo>
                <a:lnTo>
                  <a:pt x="31750" y="0"/>
                </a:lnTo>
                <a:lnTo>
                  <a:pt x="31750" y="598042"/>
                </a:lnTo>
                <a:lnTo>
                  <a:pt x="44450" y="598042"/>
                </a:lnTo>
                <a:lnTo>
                  <a:pt x="44450" y="0"/>
                </a:lnTo>
                <a:close/>
              </a:path>
              <a:path w="76200" h="661669">
                <a:moveTo>
                  <a:pt x="76200" y="585342"/>
                </a:moveTo>
                <a:lnTo>
                  <a:pt x="44450" y="585342"/>
                </a:lnTo>
                <a:lnTo>
                  <a:pt x="44450" y="598042"/>
                </a:lnTo>
                <a:lnTo>
                  <a:pt x="69850" y="598042"/>
                </a:lnTo>
                <a:lnTo>
                  <a:pt x="76200" y="585342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4780788" y="976883"/>
            <a:ext cx="3439795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81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Бездоговорное</a:t>
            </a:r>
            <a:r>
              <a:rPr dirty="0" sz="14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потребление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6461759" y="1409700"/>
            <a:ext cx="76200" cy="661670"/>
          </a:xfrm>
          <a:custGeom>
            <a:avLst/>
            <a:gdLst/>
            <a:ahLst/>
            <a:cxnLst/>
            <a:rect l="l" t="t" r="r" b="b"/>
            <a:pathLst>
              <a:path w="76200" h="661669">
                <a:moveTo>
                  <a:pt x="31750" y="585342"/>
                </a:moveTo>
                <a:lnTo>
                  <a:pt x="0" y="585342"/>
                </a:lnTo>
                <a:lnTo>
                  <a:pt x="38100" y="661542"/>
                </a:lnTo>
                <a:lnTo>
                  <a:pt x="69849" y="598042"/>
                </a:lnTo>
                <a:lnTo>
                  <a:pt x="31750" y="598042"/>
                </a:lnTo>
                <a:lnTo>
                  <a:pt x="31750" y="585342"/>
                </a:lnTo>
                <a:close/>
              </a:path>
              <a:path w="76200" h="661669">
                <a:moveTo>
                  <a:pt x="44449" y="0"/>
                </a:moveTo>
                <a:lnTo>
                  <a:pt x="31750" y="0"/>
                </a:lnTo>
                <a:lnTo>
                  <a:pt x="31750" y="598042"/>
                </a:lnTo>
                <a:lnTo>
                  <a:pt x="44449" y="598042"/>
                </a:lnTo>
                <a:lnTo>
                  <a:pt x="44449" y="0"/>
                </a:lnTo>
                <a:close/>
              </a:path>
              <a:path w="76200" h="661669">
                <a:moveTo>
                  <a:pt x="76199" y="585342"/>
                </a:moveTo>
                <a:lnTo>
                  <a:pt x="44449" y="585342"/>
                </a:lnTo>
                <a:lnTo>
                  <a:pt x="44449" y="598042"/>
                </a:lnTo>
                <a:lnTo>
                  <a:pt x="69849" y="598042"/>
                </a:lnTo>
                <a:lnTo>
                  <a:pt x="76199" y="585342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600455" y="2072639"/>
            <a:ext cx="3439795" cy="150876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43510" marR="137160">
              <a:lnSpc>
                <a:spcPct val="100000"/>
              </a:lnSpc>
            </a:pP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Потребление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вмешательством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 в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работу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имеющемся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договоре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электроснабжения.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780788" y="2072639"/>
            <a:ext cx="3439795" cy="150876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9220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860"/>
              </a:spcBef>
            </a:pP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Самовольное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подключение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электрическим</a:t>
            </a:r>
            <a:endParaRPr sz="1400">
              <a:latin typeface="Calibri"/>
              <a:cs typeface="Calibri"/>
            </a:endParaRPr>
          </a:p>
          <a:p>
            <a:pPr marL="144145">
              <a:lnSpc>
                <a:spcPct val="100000"/>
              </a:lnSpc>
            </a:pP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сетям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потребление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endParaRPr sz="1400">
              <a:latin typeface="Calibri"/>
              <a:cs typeface="Calibri"/>
            </a:endParaRPr>
          </a:p>
          <a:p>
            <a:pPr marL="144145" marR="664210">
              <a:lnSpc>
                <a:spcPct val="100000"/>
              </a:lnSpc>
            </a:pP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4" i="1">
                <a:solidFill>
                  <a:srgbClr val="3B3B3B"/>
                </a:solidFill>
                <a:latin typeface="Calibri"/>
                <a:cs typeface="Calibri"/>
              </a:rPr>
              <a:t>отсутствие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заключенного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договора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энергоснабжения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период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полного ограничения</a:t>
            </a:r>
            <a:r>
              <a:rPr dirty="0" sz="1400" spc="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режима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потребления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электроэнергии.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00455" y="4242815"/>
            <a:ext cx="7620000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3510" marR="176530">
              <a:lnSpc>
                <a:spcPct val="100000"/>
              </a:lnSpc>
              <a:spcBef>
                <a:spcPts val="815"/>
              </a:spcBef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выявлении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65" i="1">
                <a:solidFill>
                  <a:srgbClr val="3B3B3B"/>
                </a:solidFill>
                <a:latin typeface="Calibri"/>
                <a:cs typeface="Calibri"/>
              </a:rPr>
              <a:t>факта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безучетного/бездоговорного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потребления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составляется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90" i="1">
                <a:solidFill>
                  <a:srgbClr val="3B3B3B"/>
                </a:solidFill>
                <a:latin typeface="Calibri"/>
                <a:cs typeface="Calibri"/>
              </a:rPr>
              <a:t>акт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о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неучтенном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потреблении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электроэнергии.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6461759" y="3581400"/>
            <a:ext cx="76200" cy="661670"/>
          </a:xfrm>
          <a:custGeom>
            <a:avLst/>
            <a:gdLst/>
            <a:ahLst/>
            <a:cxnLst/>
            <a:rect l="l" t="t" r="r" b="b"/>
            <a:pathLst>
              <a:path w="76200" h="661670">
                <a:moveTo>
                  <a:pt x="31750" y="585343"/>
                </a:moveTo>
                <a:lnTo>
                  <a:pt x="0" y="585343"/>
                </a:lnTo>
                <a:lnTo>
                  <a:pt x="38100" y="661543"/>
                </a:lnTo>
                <a:lnTo>
                  <a:pt x="69849" y="598043"/>
                </a:lnTo>
                <a:lnTo>
                  <a:pt x="31750" y="598043"/>
                </a:lnTo>
                <a:lnTo>
                  <a:pt x="31750" y="585343"/>
                </a:lnTo>
                <a:close/>
              </a:path>
              <a:path w="76200" h="661670">
                <a:moveTo>
                  <a:pt x="44449" y="0"/>
                </a:moveTo>
                <a:lnTo>
                  <a:pt x="31750" y="0"/>
                </a:lnTo>
                <a:lnTo>
                  <a:pt x="31750" y="598043"/>
                </a:lnTo>
                <a:lnTo>
                  <a:pt x="44449" y="598043"/>
                </a:lnTo>
                <a:lnTo>
                  <a:pt x="44449" y="0"/>
                </a:lnTo>
                <a:close/>
              </a:path>
              <a:path w="76200" h="661670">
                <a:moveTo>
                  <a:pt x="76199" y="585343"/>
                </a:moveTo>
                <a:lnTo>
                  <a:pt x="44449" y="585343"/>
                </a:lnTo>
                <a:lnTo>
                  <a:pt x="44449" y="598043"/>
                </a:lnTo>
                <a:lnTo>
                  <a:pt x="69849" y="598043"/>
                </a:lnTo>
                <a:lnTo>
                  <a:pt x="76199" y="585343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2281427" y="3581400"/>
            <a:ext cx="76200" cy="661670"/>
          </a:xfrm>
          <a:custGeom>
            <a:avLst/>
            <a:gdLst/>
            <a:ahLst/>
            <a:cxnLst/>
            <a:rect l="l" t="t" r="r" b="b"/>
            <a:pathLst>
              <a:path w="76200" h="661670">
                <a:moveTo>
                  <a:pt x="31750" y="585343"/>
                </a:moveTo>
                <a:lnTo>
                  <a:pt x="0" y="585343"/>
                </a:lnTo>
                <a:lnTo>
                  <a:pt x="38100" y="661543"/>
                </a:lnTo>
                <a:lnTo>
                  <a:pt x="69850" y="598043"/>
                </a:lnTo>
                <a:lnTo>
                  <a:pt x="31750" y="598043"/>
                </a:lnTo>
                <a:lnTo>
                  <a:pt x="31750" y="585343"/>
                </a:lnTo>
                <a:close/>
              </a:path>
              <a:path w="76200" h="661670">
                <a:moveTo>
                  <a:pt x="44450" y="0"/>
                </a:moveTo>
                <a:lnTo>
                  <a:pt x="31750" y="0"/>
                </a:lnTo>
                <a:lnTo>
                  <a:pt x="31750" y="598043"/>
                </a:lnTo>
                <a:lnTo>
                  <a:pt x="44450" y="598043"/>
                </a:lnTo>
                <a:lnTo>
                  <a:pt x="44450" y="0"/>
                </a:lnTo>
                <a:close/>
              </a:path>
              <a:path w="76200" h="661670">
                <a:moveTo>
                  <a:pt x="76200" y="585343"/>
                </a:moveTo>
                <a:lnTo>
                  <a:pt x="44450" y="585343"/>
                </a:lnTo>
                <a:lnTo>
                  <a:pt x="44450" y="598043"/>
                </a:lnTo>
                <a:lnTo>
                  <a:pt x="69850" y="598043"/>
                </a:lnTo>
                <a:lnTo>
                  <a:pt x="76200" y="585343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38457" y="6565772"/>
            <a:ext cx="6540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6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5530850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10"/>
              <a:t>СНЯТИЕ</a:t>
            </a:r>
            <a:r>
              <a:rPr dirty="0" spc="10"/>
              <a:t> </a:t>
            </a:r>
            <a:r>
              <a:rPr dirty="0" spc="-45"/>
              <a:t>ПОКАЗАНИЙ</a:t>
            </a:r>
            <a:r>
              <a:rPr dirty="0"/>
              <a:t> И</a:t>
            </a:r>
            <a:r>
              <a:rPr dirty="0" spc="10"/>
              <a:t> </a:t>
            </a:r>
            <a:r>
              <a:rPr dirty="0" spc="-70"/>
              <a:t>ПРОВЕРКА</a:t>
            </a:r>
            <a:r>
              <a:rPr dirty="0" spc="-5"/>
              <a:t> </a:t>
            </a:r>
            <a:r>
              <a:rPr dirty="0" spc="-100"/>
              <a:t>ПРИБОРА</a:t>
            </a:r>
            <a:r>
              <a:rPr dirty="0" spc="-5"/>
              <a:t> </a:t>
            </a:r>
            <a:r>
              <a:rPr dirty="0" spc="-85"/>
              <a:t>УЧЕТА</a:t>
            </a:r>
            <a:r>
              <a:rPr dirty="0" spc="10"/>
              <a:t> </a:t>
            </a:r>
            <a:r>
              <a:rPr dirty="0" spc="-60"/>
              <a:t>ЭЛЕКТРОЭНЕРГИИ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600455" y="976883"/>
            <a:ext cx="3345179" cy="64770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1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Контрольное</a:t>
            </a:r>
            <a:r>
              <a:rPr dirty="0" sz="1400" spc="-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снятие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 показаний</a:t>
            </a:r>
            <a:endParaRPr sz="1400">
              <a:latin typeface="Arial Narrow"/>
              <a:cs typeface="Arial Narrow"/>
            </a:endParaRPr>
          </a:p>
          <a:p>
            <a:pPr marL="143510">
              <a:lnSpc>
                <a:spcPct val="100000"/>
              </a:lnSpc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с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прибора</a:t>
            </a:r>
            <a:r>
              <a:rPr dirty="0" sz="1400" spc="-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учета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76486" y="837057"/>
            <a:ext cx="2566035" cy="1579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Основания</a:t>
            </a:r>
            <a:r>
              <a:rPr dirty="0" sz="1200" spc="3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внеплановой</a:t>
            </a:r>
            <a:r>
              <a:rPr dirty="0" sz="1200" spc="3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проверки</a:t>
            </a:r>
            <a:r>
              <a:rPr dirty="0" sz="1200" spc="3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прибора учета:</a:t>
            </a:r>
            <a:endParaRPr sz="12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Arial Narrow"/>
              <a:cs typeface="Arial Narrow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Заявление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энергосбытовой</a:t>
            </a:r>
            <a:r>
              <a:rPr dirty="0" sz="1200" spc="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компании;</a:t>
            </a:r>
            <a:endParaRPr sz="12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Заявление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75" i="1">
                <a:solidFill>
                  <a:srgbClr val="FFFFFF"/>
                </a:solidFill>
                <a:latin typeface="Calibri"/>
                <a:cs typeface="Calibri"/>
              </a:rPr>
              <a:t>потребителя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необходимости</a:t>
            </a:r>
            <a:endParaRPr sz="1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</a:pP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проверки;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Данные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ИСУЭ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FFFFFF"/>
                </a:solidFill>
                <a:latin typeface="Calibri"/>
                <a:cs typeface="Calibri"/>
              </a:rPr>
              <a:t>сетевой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организации.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2" name="object 12" descr=""/>
          <p:cNvSpPr/>
          <p:nvPr/>
        </p:nvSpPr>
        <p:spPr>
          <a:xfrm>
            <a:off x="2234183" y="1624583"/>
            <a:ext cx="76200" cy="788035"/>
          </a:xfrm>
          <a:custGeom>
            <a:avLst/>
            <a:gdLst/>
            <a:ahLst/>
            <a:cxnLst/>
            <a:rect l="l" t="t" r="r" b="b"/>
            <a:pathLst>
              <a:path w="76200" h="788035">
                <a:moveTo>
                  <a:pt x="31750" y="711326"/>
                </a:moveTo>
                <a:lnTo>
                  <a:pt x="0" y="711326"/>
                </a:lnTo>
                <a:lnTo>
                  <a:pt x="38100" y="787526"/>
                </a:lnTo>
                <a:lnTo>
                  <a:pt x="69850" y="724026"/>
                </a:lnTo>
                <a:lnTo>
                  <a:pt x="31750" y="724026"/>
                </a:lnTo>
                <a:lnTo>
                  <a:pt x="31750" y="711326"/>
                </a:lnTo>
                <a:close/>
              </a:path>
              <a:path w="76200" h="788035">
                <a:moveTo>
                  <a:pt x="44450" y="0"/>
                </a:moveTo>
                <a:lnTo>
                  <a:pt x="31750" y="0"/>
                </a:lnTo>
                <a:lnTo>
                  <a:pt x="31750" y="724026"/>
                </a:lnTo>
                <a:lnTo>
                  <a:pt x="44450" y="724026"/>
                </a:lnTo>
                <a:lnTo>
                  <a:pt x="44450" y="0"/>
                </a:lnTo>
                <a:close/>
              </a:path>
              <a:path w="76200" h="788035">
                <a:moveTo>
                  <a:pt x="76200" y="711326"/>
                </a:moveTo>
                <a:lnTo>
                  <a:pt x="44450" y="711326"/>
                </a:lnTo>
                <a:lnTo>
                  <a:pt x="44450" y="724026"/>
                </a:lnTo>
                <a:lnTo>
                  <a:pt x="69850" y="724026"/>
                </a:lnTo>
                <a:lnTo>
                  <a:pt x="76200" y="711326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4273296" y="976883"/>
            <a:ext cx="3947160" cy="64770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4780">
              <a:lnSpc>
                <a:spcPct val="100000"/>
              </a:lnSpc>
              <a:spcBef>
                <a:spcPts val="81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Плановая</a:t>
            </a:r>
            <a:r>
              <a:rPr dirty="0" sz="1400" spc="-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55">
                <a:solidFill>
                  <a:srgbClr val="3B3B3B"/>
                </a:solidFill>
                <a:latin typeface="Arial Narrow"/>
                <a:cs typeface="Arial Narrow"/>
              </a:rPr>
              <a:t>и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внеплановая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проверки</a:t>
            </a:r>
            <a:endParaRPr sz="1400">
              <a:latin typeface="Arial Narrow"/>
              <a:cs typeface="Arial Narrow"/>
            </a:endParaRPr>
          </a:p>
          <a:p>
            <a:pPr marL="144780">
              <a:lnSpc>
                <a:spcPct val="100000"/>
              </a:lnSpc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прибора</a:t>
            </a:r>
            <a:r>
              <a:rPr dirty="0" sz="1400" spc="-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учета</a:t>
            </a:r>
            <a:endParaRPr sz="1400">
              <a:latin typeface="Arial Narrow"/>
              <a:cs typeface="Arial Narrow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4273296" y="1624583"/>
            <a:ext cx="3947160" cy="3251200"/>
            <a:chOff x="4273296" y="1624583"/>
            <a:chExt cx="3947160" cy="3251200"/>
          </a:xfrm>
        </p:grpSpPr>
        <p:pic>
          <p:nvPicPr>
            <p:cNvPr id="15" name="object 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08776" y="1624583"/>
              <a:ext cx="76200" cy="213105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4273296" y="1837943"/>
              <a:ext cx="3947160" cy="3037840"/>
            </a:xfrm>
            <a:custGeom>
              <a:avLst/>
              <a:gdLst/>
              <a:ahLst/>
              <a:cxnLst/>
              <a:rect l="l" t="t" r="r" b="b"/>
              <a:pathLst>
                <a:path w="3947159" h="3037840">
                  <a:moveTo>
                    <a:pt x="3947159" y="0"/>
                  </a:moveTo>
                  <a:lnTo>
                    <a:pt x="0" y="0"/>
                  </a:lnTo>
                  <a:lnTo>
                    <a:pt x="0" y="3037331"/>
                  </a:lnTo>
                  <a:lnTo>
                    <a:pt x="3947159" y="3037331"/>
                  </a:lnTo>
                  <a:lnTo>
                    <a:pt x="3947159" y="0"/>
                  </a:lnTo>
                  <a:close/>
                </a:path>
              </a:pathLst>
            </a:custGeom>
            <a:solidFill>
              <a:srgbClr val="0C5B9D">
                <a:alpha val="7843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600455" y="3842003"/>
            <a:ext cx="3345179" cy="254254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139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19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Производится</a:t>
            </a:r>
            <a:r>
              <a:rPr dirty="0" sz="1400" spc="-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фиксация:</a:t>
            </a:r>
            <a:endParaRPr sz="1400">
              <a:latin typeface="Arial Narrow"/>
              <a:cs typeface="Arial Narrow"/>
            </a:endParaRPr>
          </a:p>
          <a:p>
            <a:pPr marL="323215" indent="-180340">
              <a:lnSpc>
                <a:spcPct val="100000"/>
              </a:lnSpc>
              <a:spcBef>
                <a:spcPts val="590"/>
              </a:spcBef>
              <a:buFont typeface="Arial"/>
              <a:buChar char="•"/>
              <a:tabLst>
                <a:tab pos="323850" algn="l"/>
              </a:tabLst>
            </a:pP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Показаний;</a:t>
            </a:r>
            <a:endParaRPr sz="1400">
              <a:latin typeface="Calibri"/>
              <a:cs typeface="Calibri"/>
            </a:endParaRPr>
          </a:p>
          <a:p>
            <a:pPr marL="323215" indent="-18034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3850" algn="l"/>
              </a:tabLst>
            </a:pPr>
            <a:r>
              <a:rPr dirty="0" sz="1400" spc="-260" i="1">
                <a:solidFill>
                  <a:srgbClr val="3B3B3B"/>
                </a:solidFill>
                <a:latin typeface="Calibri"/>
                <a:cs typeface="Calibri"/>
              </a:rPr>
              <a:t>Отсутствия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механических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повреждений;</a:t>
            </a:r>
            <a:endParaRPr sz="1400">
              <a:latin typeface="Calibri"/>
              <a:cs typeface="Calibri"/>
            </a:endParaRPr>
          </a:p>
          <a:p>
            <a:pPr marL="323215" indent="-18034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3850" algn="l"/>
              </a:tabLst>
            </a:pP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Сохранности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контрольных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пломб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знаков</a:t>
            </a:r>
            <a:endParaRPr sz="1400">
              <a:latin typeface="Calibri"/>
              <a:cs typeface="Calibri"/>
            </a:endParaRPr>
          </a:p>
          <a:p>
            <a:pPr marL="323215">
              <a:lnSpc>
                <a:spcPct val="100000"/>
              </a:lnSpc>
            </a:pP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визуального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контроля;</a:t>
            </a:r>
            <a:endParaRPr sz="1400">
              <a:latin typeface="Calibri"/>
              <a:cs typeface="Calibri"/>
            </a:endParaRPr>
          </a:p>
          <a:p>
            <a:pPr marL="323215" marR="563880" indent="-18034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3850" algn="l"/>
              </a:tabLst>
            </a:pP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Срабатывания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индикаторов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вскрытия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электронных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пломб;</a:t>
            </a:r>
            <a:endParaRPr sz="1400">
              <a:latin typeface="Calibri"/>
              <a:cs typeface="Calibri"/>
            </a:endParaRPr>
          </a:p>
          <a:p>
            <a:pPr marL="323215" marR="346075" indent="-18034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3850" algn="l"/>
              </a:tabLst>
            </a:pP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Срабатывания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индикаторов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воздействия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5" i="1">
                <a:solidFill>
                  <a:srgbClr val="3B3B3B"/>
                </a:solidFill>
                <a:latin typeface="Calibri"/>
                <a:cs typeface="Calibri"/>
              </a:rPr>
              <a:t>магнитных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полей.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405629" y="1929764"/>
            <a:ext cx="10267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Направляется: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405629" y="2217801"/>
            <a:ext cx="3651250" cy="2739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2405" marR="351790" indent="-18034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93040" algn="l"/>
              </a:tabLst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Уведомление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за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5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рабочих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дней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до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проведения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проверки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случаях,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установленных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законодательством;</a:t>
            </a:r>
            <a:endParaRPr sz="140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193040" algn="l"/>
              </a:tabLst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несогласии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предложенными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датой</a:t>
            </a:r>
            <a:endParaRPr sz="14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временем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0" i="1">
                <a:solidFill>
                  <a:srgbClr val="3B3B3B"/>
                </a:solidFill>
                <a:latin typeface="Calibri"/>
                <a:cs typeface="Calibri"/>
              </a:rPr>
              <a:t>потребитель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направляет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иную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дату</a:t>
            </a:r>
            <a:endParaRPr sz="1400">
              <a:latin typeface="Calibri"/>
              <a:cs typeface="Calibri"/>
            </a:endParaRPr>
          </a:p>
          <a:p>
            <a:pPr marL="192405" marR="830580">
              <a:lnSpc>
                <a:spcPct val="100000"/>
              </a:lnSpc>
              <a:spcBef>
                <a:spcPts val="5"/>
              </a:spcBef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время,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но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позднее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10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рабочих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дней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85" i="1">
                <a:solidFill>
                  <a:srgbClr val="3B3B3B"/>
                </a:solidFill>
                <a:latin typeface="Calibri"/>
                <a:cs typeface="Calibri"/>
              </a:rPr>
              <a:t>от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40" i="1">
                <a:solidFill>
                  <a:srgbClr val="3B3B3B"/>
                </a:solidFill>
                <a:latin typeface="Calibri"/>
                <a:cs typeface="Calibri"/>
              </a:rPr>
              <a:t>предложенной;</a:t>
            </a:r>
            <a:endParaRPr sz="140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3040" algn="l"/>
              </a:tabLst>
            </a:pP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случае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непредоставления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доступа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к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прибору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endParaRPr sz="14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</a:pP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–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потребителю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повторно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направляется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уведомление.</a:t>
            </a:r>
            <a:endParaRPr sz="1400">
              <a:latin typeface="Calibri"/>
              <a:cs typeface="Calibri"/>
            </a:endParaRPr>
          </a:p>
          <a:p>
            <a:pPr marL="192405" marR="476884">
              <a:lnSpc>
                <a:spcPct val="100000"/>
              </a:lnSpc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5" i="1">
                <a:solidFill>
                  <a:srgbClr val="3B3B3B"/>
                </a:solidFill>
                <a:latin typeface="Calibri"/>
                <a:cs typeface="Calibri"/>
              </a:rPr>
              <a:t>повторном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недопуске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применяются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меры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отношении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0" i="1">
                <a:solidFill>
                  <a:srgbClr val="3B3B3B"/>
                </a:solidFill>
                <a:latin typeface="Calibri"/>
                <a:cs typeface="Calibri"/>
              </a:rPr>
              <a:t>потребителя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соответствии</a:t>
            </a:r>
            <a:endParaRPr sz="14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</a:pP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законодательством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РФ.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273296" y="5088635"/>
            <a:ext cx="3947160" cy="129540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2870" rIns="0" bIns="0" rtlCol="0" vert="horz">
            <a:spAutoFit/>
          </a:bodyPr>
          <a:lstStyle/>
          <a:p>
            <a:pPr marL="144780" marR="461009">
              <a:lnSpc>
                <a:spcPct val="100000"/>
              </a:lnSpc>
              <a:spcBef>
                <a:spcPts val="81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Производится</a:t>
            </a:r>
            <a:r>
              <a:rPr dirty="0" sz="1400" spc="-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проверка</a:t>
            </a:r>
            <a:r>
              <a:rPr dirty="0" sz="1400" spc="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помощью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0" i="1">
                <a:solidFill>
                  <a:srgbClr val="3B3B3B"/>
                </a:solidFill>
                <a:latin typeface="Calibri"/>
                <a:cs typeface="Calibri"/>
              </a:rPr>
              <a:t>инструментов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 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дополнительного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оборудования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для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оценки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работоспособности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измерительного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комплекса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составлением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35" i="1">
                <a:solidFill>
                  <a:srgbClr val="3B3B3B"/>
                </a:solidFill>
                <a:latin typeface="Calibri"/>
                <a:cs typeface="Calibri"/>
              </a:rPr>
              <a:t>акта.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0" i="1">
                <a:solidFill>
                  <a:srgbClr val="3B3B3B"/>
                </a:solidFill>
                <a:latin typeface="Calibri"/>
                <a:cs typeface="Calibri"/>
              </a:rPr>
              <a:t>Фиксируются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показания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учета.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1" name="object 2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08776" y="4875276"/>
            <a:ext cx="76200" cy="213106"/>
          </a:xfrm>
          <a:prstGeom prst="rect">
            <a:avLst/>
          </a:prstGeom>
        </p:spPr>
      </p:pic>
      <p:sp>
        <p:nvSpPr>
          <p:cNvPr id="22" name="object 22" descr=""/>
          <p:cNvSpPr txBox="1"/>
          <p:nvPr/>
        </p:nvSpPr>
        <p:spPr>
          <a:xfrm>
            <a:off x="600455" y="2412492"/>
            <a:ext cx="3345179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77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2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Направление</a:t>
            </a:r>
            <a:r>
              <a:rPr dirty="0" sz="14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уведомления</a:t>
            </a:r>
            <a:r>
              <a:rPr dirty="0" sz="1400" spc="-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в</a:t>
            </a:r>
            <a:r>
              <a:rPr dirty="0" sz="14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адрес</a:t>
            </a:r>
            <a:endParaRPr sz="1400">
              <a:latin typeface="Arial Narrow"/>
              <a:cs typeface="Arial Narrow"/>
            </a:endParaRPr>
          </a:p>
          <a:p>
            <a:pPr marL="143510">
              <a:lnSpc>
                <a:spcPct val="100000"/>
              </a:lnSpc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потребителя</a:t>
            </a:r>
            <a:r>
              <a:rPr dirty="0" sz="14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электроэнергии</a:t>
            </a:r>
            <a:r>
              <a:rPr dirty="0" sz="14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не</a:t>
            </a:r>
            <a:r>
              <a:rPr dirty="0" sz="1400" spc="7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требуется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2234183" y="3061716"/>
            <a:ext cx="76200" cy="779780"/>
          </a:xfrm>
          <a:custGeom>
            <a:avLst/>
            <a:gdLst/>
            <a:ahLst/>
            <a:cxnLst/>
            <a:rect l="l" t="t" r="r" b="b"/>
            <a:pathLst>
              <a:path w="76200" h="779779">
                <a:moveTo>
                  <a:pt x="31750" y="703453"/>
                </a:moveTo>
                <a:lnTo>
                  <a:pt x="0" y="703453"/>
                </a:lnTo>
                <a:lnTo>
                  <a:pt x="38100" y="779653"/>
                </a:lnTo>
                <a:lnTo>
                  <a:pt x="69850" y="716153"/>
                </a:lnTo>
                <a:lnTo>
                  <a:pt x="31750" y="716153"/>
                </a:lnTo>
                <a:lnTo>
                  <a:pt x="31750" y="703453"/>
                </a:lnTo>
                <a:close/>
              </a:path>
              <a:path w="76200" h="779779">
                <a:moveTo>
                  <a:pt x="44450" y="0"/>
                </a:moveTo>
                <a:lnTo>
                  <a:pt x="31750" y="0"/>
                </a:lnTo>
                <a:lnTo>
                  <a:pt x="31750" y="716153"/>
                </a:lnTo>
                <a:lnTo>
                  <a:pt x="44450" y="716153"/>
                </a:lnTo>
                <a:lnTo>
                  <a:pt x="44450" y="0"/>
                </a:lnTo>
                <a:close/>
              </a:path>
              <a:path w="76200" h="779779">
                <a:moveTo>
                  <a:pt x="76200" y="703453"/>
                </a:moveTo>
                <a:lnTo>
                  <a:pt x="44450" y="703453"/>
                </a:lnTo>
                <a:lnTo>
                  <a:pt x="44450" y="716153"/>
                </a:lnTo>
                <a:lnTo>
                  <a:pt x="69850" y="716153"/>
                </a:lnTo>
                <a:lnTo>
                  <a:pt x="76200" y="703453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3945635" y="5698235"/>
            <a:ext cx="328295" cy="76200"/>
          </a:xfrm>
          <a:custGeom>
            <a:avLst/>
            <a:gdLst/>
            <a:ahLst/>
            <a:cxnLst/>
            <a:rect l="l" t="t" r="r" b="b"/>
            <a:pathLst>
              <a:path w="32829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2829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28295" h="76200">
                <a:moveTo>
                  <a:pt x="32804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28040" y="44450"/>
                </a:lnTo>
                <a:lnTo>
                  <a:pt x="328040" y="3175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25757" y="6514896"/>
            <a:ext cx="908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7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103501" y="338454"/>
            <a:ext cx="42024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0">
                <a:solidFill>
                  <a:srgbClr val="3B3B3B"/>
                </a:solidFill>
                <a:latin typeface="Arial Narrow"/>
                <a:cs typeface="Arial Narrow"/>
              </a:rPr>
              <a:t>НЕИСПРАВНОСТИ</a:t>
            </a:r>
            <a:r>
              <a:rPr dirty="0" sz="1600" spc="2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100">
                <a:solidFill>
                  <a:srgbClr val="3B3B3B"/>
                </a:solidFill>
                <a:latin typeface="Arial Narrow"/>
                <a:cs typeface="Arial Narrow"/>
              </a:rPr>
              <a:t>ПРИБОРА</a:t>
            </a:r>
            <a:r>
              <a:rPr dirty="0" sz="1600" spc="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85">
                <a:solidFill>
                  <a:srgbClr val="3B3B3B"/>
                </a:solidFill>
                <a:latin typeface="Arial Narrow"/>
                <a:cs typeface="Arial Narrow"/>
              </a:rPr>
              <a:t>УЧЕТА</a:t>
            </a:r>
            <a:r>
              <a:rPr dirty="0" sz="1600" spc="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600" spc="-60">
                <a:solidFill>
                  <a:srgbClr val="3B3B3B"/>
                </a:solidFill>
                <a:latin typeface="Arial Narrow"/>
                <a:cs typeface="Arial Narrow"/>
              </a:rPr>
              <a:t>ЭЛЕКТРОЭНЕРГИИ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00455" y="1467611"/>
            <a:ext cx="5039995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2235" rIns="0" bIns="0" rtlCol="0" vert="horz">
            <a:spAutoFit/>
          </a:bodyPr>
          <a:lstStyle/>
          <a:p>
            <a:pPr marL="143510" marR="172720">
              <a:lnSpc>
                <a:spcPct val="100000"/>
              </a:lnSpc>
              <a:spcBef>
                <a:spcPts val="805"/>
              </a:spcBef>
            </a:pP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На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дисплее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пульта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отображается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информация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90" i="1">
                <a:solidFill>
                  <a:srgbClr val="3B3B3B"/>
                </a:solidFill>
                <a:latin typeface="Calibri"/>
                <a:cs typeface="Calibri"/>
              </a:rPr>
              <a:t>отсутствует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синхронизация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между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данными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устройствами.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640323" y="1754123"/>
            <a:ext cx="923290" cy="76200"/>
          </a:xfrm>
          <a:custGeom>
            <a:avLst/>
            <a:gdLst/>
            <a:ahLst/>
            <a:cxnLst/>
            <a:rect l="l" t="t" r="r" b="b"/>
            <a:pathLst>
              <a:path w="923290" h="76200">
                <a:moveTo>
                  <a:pt x="846709" y="0"/>
                </a:moveTo>
                <a:lnTo>
                  <a:pt x="846709" y="76200"/>
                </a:lnTo>
                <a:lnTo>
                  <a:pt x="910208" y="44450"/>
                </a:lnTo>
                <a:lnTo>
                  <a:pt x="859409" y="44450"/>
                </a:lnTo>
                <a:lnTo>
                  <a:pt x="859409" y="31750"/>
                </a:lnTo>
                <a:lnTo>
                  <a:pt x="910208" y="31750"/>
                </a:lnTo>
                <a:lnTo>
                  <a:pt x="846709" y="0"/>
                </a:lnTo>
                <a:close/>
              </a:path>
              <a:path w="923290" h="76200">
                <a:moveTo>
                  <a:pt x="84670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46709" y="44450"/>
                </a:lnTo>
                <a:lnTo>
                  <a:pt x="846709" y="31750"/>
                </a:lnTo>
                <a:close/>
              </a:path>
              <a:path w="923290" h="76200">
                <a:moveTo>
                  <a:pt x="910208" y="31750"/>
                </a:moveTo>
                <a:lnTo>
                  <a:pt x="859409" y="31750"/>
                </a:lnTo>
                <a:lnTo>
                  <a:pt x="859409" y="44450"/>
                </a:lnTo>
                <a:lnTo>
                  <a:pt x="910208" y="44450"/>
                </a:lnTo>
                <a:lnTo>
                  <a:pt x="922908" y="38100"/>
                </a:lnTo>
                <a:lnTo>
                  <a:pt x="910208" y="3175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600455" y="2616707"/>
            <a:ext cx="5039995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223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05"/>
              </a:spcBef>
            </a:pP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Показания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75" i="1">
                <a:solidFill>
                  <a:srgbClr val="3B3B3B"/>
                </a:solidFill>
                <a:latin typeface="Calibri"/>
                <a:cs typeface="Calibri"/>
              </a:rPr>
              <a:t>соответствуют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реальному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потреблению.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00455" y="3549396"/>
            <a:ext cx="5039995" cy="4330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2870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10"/>
              </a:spcBef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Время</a:t>
            </a:r>
            <a:r>
              <a:rPr dirty="0" sz="1400" spc="-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4" i="1">
                <a:solidFill>
                  <a:srgbClr val="3B3B3B"/>
                </a:solidFill>
                <a:latin typeface="Calibri"/>
                <a:cs typeface="Calibri"/>
              </a:rPr>
              <a:t>дата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на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приборе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пульте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не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60" i="1">
                <a:solidFill>
                  <a:srgbClr val="3B3B3B"/>
                </a:solidFill>
                <a:latin typeface="Calibri"/>
                <a:cs typeface="Calibri"/>
              </a:rPr>
              <a:t>соответствует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реальному.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00455" y="4482084"/>
            <a:ext cx="5039995" cy="64960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140" rIns="0" bIns="0" rtlCol="0" vert="horz">
            <a:spAutoFit/>
          </a:bodyPr>
          <a:lstStyle/>
          <a:p>
            <a:pPr marL="143510" marR="396875">
              <a:lnSpc>
                <a:spcPct val="100000"/>
              </a:lnSpc>
              <a:spcBef>
                <a:spcPts val="820"/>
              </a:spcBef>
            </a:pP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Механические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иные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визуально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выявленные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повреждения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45" i="1">
                <a:solidFill>
                  <a:srgbClr val="3B3B3B"/>
                </a:solidFill>
                <a:latin typeface="Calibri"/>
                <a:cs typeface="Calibri"/>
              </a:rPr>
              <a:t>учета.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6562343" y="810768"/>
            <a:ext cx="5041900" cy="4410710"/>
            <a:chOff x="6562343" y="810768"/>
            <a:chExt cx="5041900" cy="4410710"/>
          </a:xfrm>
        </p:grpSpPr>
        <p:sp>
          <p:nvSpPr>
            <p:cNvPr id="11" name="object 11" descr=""/>
            <p:cNvSpPr/>
            <p:nvPr/>
          </p:nvSpPr>
          <p:spPr>
            <a:xfrm>
              <a:off x="6562343" y="810768"/>
              <a:ext cx="5041900" cy="4410710"/>
            </a:xfrm>
            <a:custGeom>
              <a:avLst/>
              <a:gdLst/>
              <a:ahLst/>
              <a:cxnLst/>
              <a:rect l="l" t="t" r="r" b="b"/>
              <a:pathLst>
                <a:path w="5041900" h="4410710">
                  <a:moveTo>
                    <a:pt x="5041392" y="0"/>
                  </a:moveTo>
                  <a:lnTo>
                    <a:pt x="0" y="0"/>
                  </a:lnTo>
                  <a:lnTo>
                    <a:pt x="0" y="4410456"/>
                  </a:lnTo>
                  <a:lnTo>
                    <a:pt x="5041392" y="4410456"/>
                  </a:lnTo>
                  <a:lnTo>
                    <a:pt x="5041392" y="0"/>
                  </a:lnTo>
                  <a:close/>
                </a:path>
              </a:pathLst>
            </a:custGeom>
            <a:solidFill>
              <a:srgbClr val="0C5B9D">
                <a:alpha val="784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065892" y="4207764"/>
              <a:ext cx="33655" cy="9525"/>
            </a:xfrm>
            <a:custGeom>
              <a:avLst/>
              <a:gdLst/>
              <a:ahLst/>
              <a:cxnLst/>
              <a:rect l="l" t="t" r="r" b="b"/>
              <a:pathLst>
                <a:path w="33654" h="9525">
                  <a:moveTo>
                    <a:pt x="33527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33527" y="9143"/>
                  </a:lnTo>
                  <a:lnTo>
                    <a:pt x="33527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6562343" y="810768"/>
            <a:ext cx="5041900" cy="441071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45415">
              <a:lnSpc>
                <a:spcPct val="100000"/>
              </a:lnSpc>
              <a:spcBef>
                <a:spcPts val="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Необходимо</a:t>
            </a:r>
            <a:r>
              <a:rPr dirty="0" sz="1400" spc="-4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обратиться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электросетевую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организацию</a:t>
            </a:r>
            <a:r>
              <a:rPr dirty="0" sz="1400" spc="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endParaRPr sz="1400">
              <a:latin typeface="Calibri"/>
              <a:cs typeface="Calibri"/>
            </a:endParaRPr>
          </a:p>
          <a:p>
            <a:pPr marL="145415" marR="247650">
              <a:lnSpc>
                <a:spcPct val="100000"/>
              </a:lnSpc>
            </a:pP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энергосбытовую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организацию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(в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отношении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многоквартирных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домов)</a:t>
            </a:r>
            <a:r>
              <a:rPr dirty="0" sz="1400" spc="-8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информацией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о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выходе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4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из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4" i="1">
                <a:solidFill>
                  <a:srgbClr val="3B3B3B"/>
                </a:solidFill>
                <a:latin typeface="Calibri"/>
                <a:cs typeface="Calibri"/>
              </a:rPr>
              <a:t>строя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последующей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подачей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заявки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на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его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замену.</a:t>
            </a:r>
            <a:endParaRPr sz="1400">
              <a:latin typeface="Calibri"/>
              <a:cs typeface="Calibri"/>
            </a:endParaRPr>
          </a:p>
          <a:p>
            <a:pPr marL="145415">
              <a:lnSpc>
                <a:spcPct val="100000"/>
              </a:lnSpc>
              <a:spcBef>
                <a:spcPts val="121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Каналы</a:t>
            </a:r>
            <a:r>
              <a:rPr dirty="0" sz="1400" spc="6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для</a:t>
            </a:r>
            <a:r>
              <a:rPr dirty="0" sz="1400" spc="4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обращения</a:t>
            </a:r>
            <a:r>
              <a:rPr dirty="0" sz="14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в</a:t>
            </a:r>
            <a:r>
              <a:rPr dirty="0" sz="1400" spc="5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группу</a:t>
            </a:r>
            <a:r>
              <a:rPr dirty="0" sz="14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«Россети»:</a:t>
            </a:r>
            <a:endParaRPr sz="14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14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Arial Narrow"/>
              <a:cs typeface="Arial Narrow"/>
            </a:endParaRPr>
          </a:p>
          <a:p>
            <a:pPr marL="602615" marR="234950" indent="-228600">
              <a:lnSpc>
                <a:spcPct val="100000"/>
              </a:lnSpc>
              <a:buFont typeface="Arial"/>
              <a:buChar char="•"/>
              <a:tabLst>
                <a:tab pos="588645" algn="l"/>
                <a:tab pos="589280" algn="l"/>
              </a:tabLst>
            </a:pPr>
            <a:r>
              <a:rPr dirty="0" sz="1400" spc="-229" i="1">
                <a:solidFill>
                  <a:srgbClr val="3B3B3B"/>
                </a:solidFill>
                <a:latin typeface="Calibri"/>
                <a:cs typeface="Calibri"/>
              </a:rPr>
              <a:t>Сайт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Россети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Новосибирск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раздел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Потребителям/Обслуживание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клиентов/Личный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5" i="1">
                <a:solidFill>
                  <a:srgbClr val="3B3B3B"/>
                </a:solidFill>
                <a:latin typeface="Calibri"/>
                <a:cs typeface="Calibri"/>
              </a:rPr>
              <a:t>кабинет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Клиента/Для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подачи</a:t>
            </a:r>
            <a:r>
              <a:rPr dirty="0" sz="1400" spc="3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обращений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по </a:t>
            </a:r>
            <a:r>
              <a:rPr dirty="0" sz="1400" spc="-204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учёту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качеству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электроэнергии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(ссылка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sng" sz="1400" spc="-12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Учет</a:t>
            </a:r>
            <a:r>
              <a:rPr dirty="0" u="sng" sz="1400" spc="-3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400" spc="-114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и</a:t>
            </a:r>
            <a:r>
              <a:rPr dirty="0" u="sng" sz="1400" spc="-3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качество</a:t>
            </a:r>
            <a:r>
              <a:rPr dirty="0" sz="1400" spc="-10" i="1">
                <a:solidFill>
                  <a:srgbClr val="007ED5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sng" sz="1400" spc="-1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электроэнергии</a:t>
            </a:r>
            <a:r>
              <a:rPr dirty="0" u="sng" sz="1400" spc="2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(eseti.ru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  <a:hlinkClick r:id="rId3"/>
              </a:rPr>
              <a:t>)</a:t>
            </a:r>
            <a:r>
              <a:rPr dirty="0" sz="1200" spc="-10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)</a:t>
            </a:r>
            <a:r>
              <a:rPr dirty="0" sz="1400" spc="-10" i="1">
                <a:solidFill>
                  <a:srgbClr val="3B3B3B"/>
                </a:solidFill>
                <a:latin typeface="Arial Narrow"/>
                <a:cs typeface="Arial Narrow"/>
                <a:hlinkClick r:id="rId3"/>
              </a:rPr>
              <a:t>;</a:t>
            </a:r>
            <a:endParaRPr sz="14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B3B3B"/>
              </a:buClr>
              <a:buFont typeface="Arial"/>
              <a:buChar char="•"/>
            </a:pPr>
            <a:endParaRPr sz="1250">
              <a:latin typeface="Arial Narrow"/>
              <a:cs typeface="Arial Narrow"/>
            </a:endParaRPr>
          </a:p>
          <a:p>
            <a:pPr marL="588645" indent="-215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88645" algn="l"/>
                <a:tab pos="589280" algn="l"/>
              </a:tabLst>
            </a:pP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Заказное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почтовое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отправление</a:t>
            </a:r>
            <a:r>
              <a:rPr dirty="0" sz="1400" spc="-65" i="1">
                <a:solidFill>
                  <a:srgbClr val="3B3B3B"/>
                </a:solidFill>
                <a:latin typeface="Arial Narrow"/>
                <a:cs typeface="Arial Narrow"/>
              </a:rPr>
              <a:t>;</a:t>
            </a:r>
            <a:endParaRPr sz="1400">
              <a:latin typeface="Arial Narrow"/>
              <a:cs typeface="Arial Narrow"/>
            </a:endParaRPr>
          </a:p>
          <a:p>
            <a:pPr marL="588645" indent="-215265">
              <a:lnSpc>
                <a:spcPct val="100000"/>
              </a:lnSpc>
              <a:spcBef>
                <a:spcPts val="1440"/>
              </a:spcBef>
              <a:buFont typeface="Arial"/>
              <a:buChar char="•"/>
              <a:tabLst>
                <a:tab pos="588645" algn="l"/>
                <a:tab pos="589280" algn="l"/>
              </a:tabLst>
            </a:pP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Портал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электросетевых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услуг</a:t>
            </a:r>
            <a:r>
              <a:rPr dirty="0" sz="14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u="sng" sz="1400" spc="-10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Портал</a:t>
            </a:r>
            <a:r>
              <a:rPr dirty="0" u="sng" sz="1400" spc="-10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</a:rPr>
              <a:t>-</a:t>
            </a:r>
            <a:r>
              <a:rPr dirty="0" u="sng" sz="14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тп.рф</a:t>
            </a:r>
            <a:r>
              <a:rPr dirty="0" sz="1400" spc="-10" i="1">
                <a:solidFill>
                  <a:srgbClr val="0C5B9D"/>
                </a:solidFill>
                <a:latin typeface="Arial Narrow"/>
                <a:cs typeface="Arial Narrow"/>
              </a:rPr>
              <a:t>;</a:t>
            </a:r>
            <a:endParaRPr sz="1400">
              <a:latin typeface="Arial Narrow"/>
              <a:cs typeface="Arial Narrow"/>
            </a:endParaRPr>
          </a:p>
          <a:p>
            <a:pPr marL="588645" indent="-215265">
              <a:lnSpc>
                <a:spcPct val="100000"/>
              </a:lnSpc>
              <a:spcBef>
                <a:spcPts val="1440"/>
              </a:spcBef>
              <a:buFont typeface="Arial"/>
              <a:buChar char="•"/>
              <a:tabLst>
                <a:tab pos="588645" algn="l"/>
                <a:tab pos="589280" algn="l"/>
              </a:tabLst>
            </a:pP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Мобильное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приложение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5" i="1">
                <a:solidFill>
                  <a:srgbClr val="3B3B3B"/>
                </a:solidFill>
                <a:latin typeface="Calibri"/>
                <a:cs typeface="Calibri"/>
              </a:rPr>
              <a:t>«Россети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–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личный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5" i="1">
                <a:solidFill>
                  <a:srgbClr val="3B3B3B"/>
                </a:solidFill>
                <a:latin typeface="Calibri"/>
                <a:cs typeface="Calibri"/>
              </a:rPr>
              <a:t>кабинет»;</a:t>
            </a:r>
            <a:endParaRPr sz="1400">
              <a:latin typeface="Calibri"/>
              <a:cs typeface="Calibri"/>
            </a:endParaRPr>
          </a:p>
          <a:p>
            <a:pPr marL="588645" indent="-215265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588645" algn="l"/>
                <a:tab pos="589280" algn="l"/>
              </a:tabLst>
            </a:pP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Единый</a:t>
            </a:r>
            <a:r>
              <a:rPr dirty="0" sz="1400" spc="5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3B3B3B"/>
                </a:solidFill>
                <a:latin typeface="Arial Narrow"/>
                <a:cs typeface="Arial Narrow"/>
              </a:rPr>
              <a:t>call-</a:t>
            </a:r>
            <a:r>
              <a:rPr dirty="0" sz="1400" spc="-229" i="1">
                <a:solidFill>
                  <a:srgbClr val="3B3B3B"/>
                </a:solidFill>
                <a:latin typeface="Calibri"/>
                <a:cs typeface="Calibri"/>
              </a:rPr>
              <a:t>центр</a:t>
            </a:r>
            <a:r>
              <a:rPr dirty="0" sz="1400" spc="4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8</a:t>
            </a:r>
            <a:r>
              <a:rPr dirty="0" sz="1400" spc="6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(800)</a:t>
            </a:r>
            <a:r>
              <a:rPr dirty="0" sz="14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220</a:t>
            </a:r>
            <a:r>
              <a:rPr dirty="0" sz="1400" spc="-60" i="1">
                <a:solidFill>
                  <a:srgbClr val="3B3B3B"/>
                </a:solidFill>
                <a:latin typeface="Arial Narrow"/>
                <a:cs typeface="Arial Narrow"/>
              </a:rPr>
              <a:t>-</a:t>
            </a:r>
            <a:r>
              <a:rPr dirty="0" sz="1400" i="1">
                <a:solidFill>
                  <a:srgbClr val="3B3B3B"/>
                </a:solidFill>
                <a:latin typeface="Arial Narrow"/>
                <a:cs typeface="Arial Narrow"/>
              </a:rPr>
              <a:t>0-</a:t>
            </a:r>
            <a:r>
              <a:rPr dirty="0" sz="1400" spc="-20" i="1">
                <a:solidFill>
                  <a:srgbClr val="3B3B3B"/>
                </a:solidFill>
                <a:latin typeface="Arial Narrow"/>
                <a:cs typeface="Arial Narrow"/>
              </a:rPr>
              <a:t>220.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5639562" y="2795015"/>
            <a:ext cx="913130" cy="2019300"/>
          </a:xfrm>
          <a:custGeom>
            <a:avLst/>
            <a:gdLst/>
            <a:ahLst/>
            <a:cxnLst/>
            <a:rect l="l" t="t" r="r" b="b"/>
            <a:pathLst>
              <a:path w="913129" h="2019300">
                <a:moveTo>
                  <a:pt x="912609" y="1905000"/>
                </a:moveTo>
                <a:lnTo>
                  <a:pt x="832485" y="1876044"/>
                </a:lnTo>
                <a:lnTo>
                  <a:pt x="836193" y="1907641"/>
                </a:lnTo>
                <a:lnTo>
                  <a:pt x="0" y="2006473"/>
                </a:lnTo>
                <a:lnTo>
                  <a:pt x="1524" y="2019046"/>
                </a:lnTo>
                <a:lnTo>
                  <a:pt x="837666" y="1920214"/>
                </a:lnTo>
                <a:lnTo>
                  <a:pt x="841375" y="1951736"/>
                </a:lnTo>
                <a:lnTo>
                  <a:pt x="910869" y="1906143"/>
                </a:lnTo>
                <a:lnTo>
                  <a:pt x="912609" y="1905000"/>
                </a:lnTo>
                <a:close/>
              </a:path>
              <a:path w="913129" h="2019300">
                <a:moveTo>
                  <a:pt x="912609" y="970788"/>
                </a:moveTo>
                <a:lnTo>
                  <a:pt x="899909" y="964438"/>
                </a:lnTo>
                <a:lnTo>
                  <a:pt x="836422" y="932688"/>
                </a:lnTo>
                <a:lnTo>
                  <a:pt x="836422" y="964438"/>
                </a:lnTo>
                <a:lnTo>
                  <a:pt x="762" y="964438"/>
                </a:lnTo>
                <a:lnTo>
                  <a:pt x="762" y="977138"/>
                </a:lnTo>
                <a:lnTo>
                  <a:pt x="836422" y="977138"/>
                </a:lnTo>
                <a:lnTo>
                  <a:pt x="836422" y="1008888"/>
                </a:lnTo>
                <a:lnTo>
                  <a:pt x="899909" y="977138"/>
                </a:lnTo>
                <a:lnTo>
                  <a:pt x="912609" y="970788"/>
                </a:lnTo>
                <a:close/>
              </a:path>
              <a:path w="913129" h="2019300">
                <a:moveTo>
                  <a:pt x="912609" y="38100"/>
                </a:moveTo>
                <a:lnTo>
                  <a:pt x="899909" y="31750"/>
                </a:lnTo>
                <a:lnTo>
                  <a:pt x="836422" y="0"/>
                </a:lnTo>
                <a:lnTo>
                  <a:pt x="836422" y="31750"/>
                </a:lnTo>
                <a:lnTo>
                  <a:pt x="762" y="31750"/>
                </a:lnTo>
                <a:lnTo>
                  <a:pt x="762" y="44450"/>
                </a:lnTo>
                <a:lnTo>
                  <a:pt x="836422" y="44450"/>
                </a:lnTo>
                <a:lnTo>
                  <a:pt x="836422" y="76200"/>
                </a:lnTo>
                <a:lnTo>
                  <a:pt x="899909" y="44450"/>
                </a:lnTo>
                <a:lnTo>
                  <a:pt x="912609" y="3810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38457" y="6565772"/>
            <a:ext cx="6540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8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1562841" y="2569210"/>
              <a:ext cx="29209" cy="7620"/>
            </a:xfrm>
            <a:custGeom>
              <a:avLst/>
              <a:gdLst/>
              <a:ahLst/>
              <a:cxnLst/>
              <a:rect l="l" t="t" r="r" b="b"/>
              <a:pathLst>
                <a:path w="29209" h="7619">
                  <a:moveTo>
                    <a:pt x="28955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955" y="7619"/>
                  </a:lnTo>
                  <a:lnTo>
                    <a:pt x="289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3495040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5"/>
              <a:t>ЗАМЕНА</a:t>
            </a:r>
            <a:r>
              <a:rPr dirty="0" spc="15"/>
              <a:t> </a:t>
            </a:r>
            <a:r>
              <a:rPr dirty="0" spc="-95"/>
              <a:t>ПРИБОРА</a:t>
            </a:r>
            <a:r>
              <a:rPr dirty="0" spc="20"/>
              <a:t> </a:t>
            </a:r>
            <a:r>
              <a:rPr dirty="0" spc="-90"/>
              <a:t>УЧЕТА</a:t>
            </a:r>
            <a:r>
              <a:rPr dirty="0" spc="15"/>
              <a:t> </a:t>
            </a:r>
            <a:r>
              <a:rPr dirty="0" spc="-65"/>
              <a:t>ЭЛЕКТРОЭНЕРГИИ</a:t>
            </a:r>
          </a:p>
        </p:txBody>
      </p:sp>
      <p:sp>
        <p:nvSpPr>
          <p:cNvPr id="9" name="object 9" descr=""/>
          <p:cNvSpPr txBox="1"/>
          <p:nvPr/>
        </p:nvSpPr>
        <p:spPr>
          <a:xfrm>
            <a:off x="8908795" y="86360"/>
            <a:ext cx="3045460" cy="3063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6233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  <a:p>
            <a:pPr algn="ctr" marR="450850">
              <a:lnSpc>
                <a:spcPct val="100000"/>
              </a:lnSpc>
              <a:spcBef>
                <a:spcPts val="885"/>
              </a:spcBef>
            </a:pPr>
            <a:r>
              <a:rPr dirty="0" sz="1200" spc="-20">
                <a:solidFill>
                  <a:srgbClr val="FFFFFF"/>
                </a:solidFill>
                <a:latin typeface="Arial Narrow"/>
                <a:cs typeface="Arial Narrow"/>
              </a:rPr>
              <a:t>Обращение</a:t>
            </a:r>
            <a:r>
              <a:rPr dirty="0" sz="1200" spc="3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в</a:t>
            </a:r>
            <a:r>
              <a:rPr dirty="0" sz="1200" spc="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сетевую</a:t>
            </a:r>
            <a:r>
              <a:rPr dirty="0" sz="1200" spc="4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организацию</a:t>
            </a:r>
            <a:r>
              <a:rPr dirty="0" sz="1200" spc="1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группы</a:t>
            </a:r>
            <a:endParaRPr sz="1200">
              <a:latin typeface="Arial Narrow"/>
              <a:cs typeface="Arial Narrow"/>
            </a:endParaRPr>
          </a:p>
          <a:p>
            <a:pPr algn="ctr" marR="396240">
              <a:lnSpc>
                <a:spcPct val="100000"/>
              </a:lnSpc>
            </a:pP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«Россети»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по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замене</a:t>
            </a:r>
            <a:r>
              <a:rPr dirty="0" sz="1200" spc="-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прибора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 учета:</a:t>
            </a:r>
            <a:endParaRPr sz="12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Arial Narrow"/>
              <a:cs typeface="Arial Narrow"/>
            </a:endParaRPr>
          </a:p>
          <a:p>
            <a:pPr marL="156210" marR="5080" indent="-156210">
              <a:lnSpc>
                <a:spcPct val="99800"/>
              </a:lnSpc>
              <a:buFont typeface="Arial"/>
              <a:buChar char="•"/>
              <a:tabLst>
                <a:tab pos="156210" algn="l"/>
              </a:tabLst>
            </a:pPr>
            <a:r>
              <a:rPr dirty="0" sz="1200" spc="-204" i="1">
                <a:solidFill>
                  <a:srgbClr val="FFFFFF"/>
                </a:solidFill>
                <a:latin typeface="Calibri"/>
                <a:cs typeface="Calibri"/>
              </a:rPr>
              <a:t>Сайт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Россети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Новосибирск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раздел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Потребителям/Обслуживание</a:t>
            </a:r>
            <a:r>
              <a:rPr dirty="0" sz="1200" spc="6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solidFill>
                  <a:srgbClr val="FFFFFF"/>
                </a:solidFill>
                <a:latin typeface="Calibri"/>
                <a:cs typeface="Calibri"/>
              </a:rPr>
              <a:t>клиентов/Личный </a:t>
            </a:r>
            <a:r>
              <a:rPr dirty="0" sz="1200" spc="-160" i="1">
                <a:solidFill>
                  <a:srgbClr val="FFFFFF"/>
                </a:solidFill>
                <a:latin typeface="Calibri"/>
                <a:cs typeface="Calibri"/>
              </a:rPr>
              <a:t>кабинет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Клиента/Для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подачи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обращений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FFFFFF"/>
                </a:solidFill>
                <a:latin typeface="Calibri"/>
                <a:cs typeface="Calibri"/>
              </a:rPr>
              <a:t>учёту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и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качеству</a:t>
            </a:r>
            <a:r>
              <a:rPr dirty="0" sz="1200" spc="-40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электроэнергии</a:t>
            </a:r>
            <a:r>
              <a:rPr dirty="0" sz="1200" spc="-40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(ссылка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10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Учет</a:t>
            </a:r>
            <a:r>
              <a:rPr dirty="0" u="sng" sz="1200" spc="-3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5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и</a:t>
            </a:r>
            <a:r>
              <a:rPr dirty="0" sz="1200" spc="-50" i="1">
                <a:solidFill>
                  <a:srgbClr val="007ED5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9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качество</a:t>
            </a:r>
            <a:r>
              <a:rPr dirty="0" u="sng" sz="1200" spc="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9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электроэнергии</a:t>
            </a:r>
            <a:r>
              <a:rPr dirty="0" u="sng" sz="1200" spc="1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  <a:hlinkClick r:id="rId3"/>
              </a:rPr>
              <a:t>(eseti.ru</a:t>
            </a:r>
            <a:r>
              <a:rPr dirty="0" u="sng" sz="12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  <a:hlinkClick r:id="rId3"/>
              </a:rPr>
              <a:t>)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)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  <a:hlinkClick r:id="rId3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"/>
              <a:buChar char="•"/>
            </a:pPr>
            <a:endParaRPr sz="1150">
              <a:latin typeface="Arial Narrow"/>
              <a:cs typeface="Arial Narrow"/>
            </a:endParaRPr>
          </a:p>
          <a:p>
            <a:pPr marL="155575" indent="-143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56210" algn="l"/>
              </a:tabLst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Заказное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60" i="1">
                <a:solidFill>
                  <a:srgbClr val="FFFFFF"/>
                </a:solidFill>
                <a:latin typeface="Calibri"/>
                <a:cs typeface="Calibri"/>
              </a:rPr>
              <a:t>почтовое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отправление;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Arial"/>
              <a:buChar char="•"/>
            </a:pPr>
            <a:endParaRPr sz="1050">
              <a:latin typeface="Calibri"/>
              <a:cs typeface="Calibri"/>
            </a:endParaRPr>
          </a:p>
          <a:p>
            <a:pPr marL="155575" indent="-14351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 sz="1200" spc="-190" i="1">
                <a:solidFill>
                  <a:srgbClr val="FFFFFF"/>
                </a:solidFill>
                <a:latin typeface="Calibri"/>
                <a:cs typeface="Calibri"/>
              </a:rPr>
              <a:t>Портал</a:t>
            </a:r>
            <a:r>
              <a:rPr dirty="0" sz="1200" spc="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5" i="1">
                <a:solidFill>
                  <a:srgbClr val="FFFFFF"/>
                </a:solidFill>
                <a:latin typeface="Calibri"/>
                <a:cs typeface="Calibri"/>
              </a:rPr>
              <a:t>электросетевых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услуг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sng" sz="1200" spc="-8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Портал</a:t>
            </a:r>
            <a:r>
              <a:rPr dirty="0" u="sng" sz="1200" spc="-85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Arial Narrow"/>
                <a:cs typeface="Arial Narrow"/>
              </a:rPr>
              <a:t>-</a:t>
            </a:r>
            <a:r>
              <a:rPr dirty="0" u="sng" sz="1200" spc="-10" i="1">
                <a:solidFill>
                  <a:srgbClr val="007ED5"/>
                </a:solidFill>
                <a:uFill>
                  <a:solidFill>
                    <a:srgbClr val="007ED5"/>
                  </a:solidFill>
                </a:uFill>
                <a:latin typeface="Calibri"/>
                <a:cs typeface="Calibri"/>
              </a:rPr>
              <a:t>тп.рф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</a:pPr>
            <a:endParaRPr sz="1250">
              <a:latin typeface="Arial Narrow"/>
              <a:cs typeface="Arial Narrow"/>
            </a:endParaRPr>
          </a:p>
          <a:p>
            <a:pPr marL="165100" indent="-152400">
              <a:lnSpc>
                <a:spcPct val="100000"/>
              </a:lnSpc>
              <a:buFont typeface="Arial"/>
              <a:buChar char="•"/>
              <a:tabLst>
                <a:tab pos="165100" algn="l"/>
              </a:tabLst>
            </a:pP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Мобильное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приложение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«Россети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–</a:t>
            </a:r>
            <a:r>
              <a:rPr dirty="0" sz="1200" spc="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личный</a:t>
            </a:r>
            <a:endParaRPr sz="12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dirty="0" sz="1200" spc="-45" i="1">
                <a:solidFill>
                  <a:srgbClr val="FFFFFF"/>
                </a:solidFill>
                <a:latin typeface="Calibri"/>
                <a:cs typeface="Calibri"/>
              </a:rPr>
              <a:t>кабинет»;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28404" y="59435"/>
            <a:ext cx="323088" cy="324611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8908795" y="3254755"/>
            <a:ext cx="2305685" cy="67945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90805" indent="-78740">
              <a:lnSpc>
                <a:spcPct val="100000"/>
              </a:lnSpc>
              <a:spcBef>
                <a:spcPts val="509"/>
              </a:spcBef>
              <a:buChar char="•"/>
              <a:tabLst>
                <a:tab pos="202565" algn="l"/>
                <a:tab pos="203200" algn="l"/>
              </a:tabLst>
            </a:pPr>
            <a:r>
              <a:rPr dirty="0" sz="1200" spc="-75" i="1">
                <a:solidFill>
                  <a:srgbClr val="FFFFFF"/>
                </a:solidFill>
                <a:latin typeface="Calibri"/>
                <a:cs typeface="Calibri"/>
              </a:rPr>
              <a:t>Единый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i="1">
                <a:solidFill>
                  <a:srgbClr val="FFFFFF"/>
                </a:solidFill>
                <a:latin typeface="Arial Narrow"/>
                <a:cs typeface="Arial Narrow"/>
              </a:rPr>
              <a:t>call-</a:t>
            </a:r>
            <a:r>
              <a:rPr dirty="0" sz="1200" spc="-195" i="1">
                <a:solidFill>
                  <a:srgbClr val="FFFFFF"/>
                </a:solidFill>
                <a:latin typeface="Calibri"/>
                <a:cs typeface="Calibri"/>
              </a:rPr>
              <a:t>центр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0" i="1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(800)</a:t>
            </a:r>
            <a:r>
              <a:rPr dirty="0" sz="1200" spc="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5" i="1">
                <a:solidFill>
                  <a:srgbClr val="FFFFFF"/>
                </a:solidFill>
                <a:latin typeface="Calibri"/>
                <a:cs typeface="Calibri"/>
              </a:rPr>
              <a:t>220</a:t>
            </a:r>
            <a:r>
              <a:rPr dirty="0" sz="1200" spc="-55" i="1">
                <a:solidFill>
                  <a:srgbClr val="FFFFFF"/>
                </a:solidFill>
                <a:latin typeface="Arial Narrow"/>
                <a:cs typeface="Arial Narrow"/>
              </a:rPr>
              <a:t>-</a:t>
            </a:r>
            <a:r>
              <a:rPr dirty="0" sz="1200" i="1">
                <a:solidFill>
                  <a:srgbClr val="FFFFFF"/>
                </a:solidFill>
                <a:latin typeface="Arial Narrow"/>
                <a:cs typeface="Arial Narrow"/>
              </a:rPr>
              <a:t>0-</a:t>
            </a:r>
            <a:r>
              <a:rPr dirty="0" sz="1200" spc="-20" i="1">
                <a:solidFill>
                  <a:srgbClr val="FFFFFF"/>
                </a:solidFill>
                <a:latin typeface="Arial Narrow"/>
                <a:cs typeface="Arial Narrow"/>
              </a:rPr>
              <a:t>220.</a:t>
            </a:r>
            <a:endParaRPr sz="1200">
              <a:latin typeface="Arial Narrow"/>
              <a:cs typeface="Arial Narrow"/>
            </a:endParaRPr>
          </a:p>
          <a:p>
            <a:pPr marL="90805" marR="5080">
              <a:lnSpc>
                <a:spcPct val="100000"/>
              </a:lnSpc>
              <a:spcBef>
                <a:spcPts val="415"/>
              </a:spcBef>
            </a:pP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Для</a:t>
            </a:r>
            <a:r>
              <a:rPr dirty="0" sz="1200" spc="9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корректного</a:t>
            </a:r>
            <a:r>
              <a:rPr dirty="0" sz="1200" spc="7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 Narrow"/>
                <a:cs typeface="Arial Narrow"/>
              </a:rPr>
              <a:t>оформления</a:t>
            </a:r>
            <a:r>
              <a:rPr dirty="0" sz="1200" spc="9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заявки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необходимо</a:t>
            </a:r>
            <a:r>
              <a:rPr dirty="0" sz="1200" spc="-3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предоставить: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338577" y="2147316"/>
            <a:ext cx="76200" cy="689610"/>
          </a:xfrm>
          <a:custGeom>
            <a:avLst/>
            <a:gdLst/>
            <a:ahLst/>
            <a:cxnLst/>
            <a:rect l="l" t="t" r="r" b="b"/>
            <a:pathLst>
              <a:path w="76200" h="689610">
                <a:moveTo>
                  <a:pt x="0" y="613029"/>
                </a:moveTo>
                <a:lnTo>
                  <a:pt x="37338" y="689483"/>
                </a:lnTo>
                <a:lnTo>
                  <a:pt x="69820" y="626110"/>
                </a:lnTo>
                <a:lnTo>
                  <a:pt x="44323" y="626110"/>
                </a:lnTo>
                <a:lnTo>
                  <a:pt x="31623" y="625983"/>
                </a:lnTo>
                <a:lnTo>
                  <a:pt x="31743" y="613293"/>
                </a:lnTo>
                <a:lnTo>
                  <a:pt x="0" y="613029"/>
                </a:lnTo>
                <a:close/>
              </a:path>
              <a:path w="76200" h="689610">
                <a:moveTo>
                  <a:pt x="31743" y="613293"/>
                </a:moveTo>
                <a:lnTo>
                  <a:pt x="31623" y="625983"/>
                </a:lnTo>
                <a:lnTo>
                  <a:pt x="44323" y="626110"/>
                </a:lnTo>
                <a:lnTo>
                  <a:pt x="44444" y="613399"/>
                </a:lnTo>
                <a:lnTo>
                  <a:pt x="31743" y="613293"/>
                </a:lnTo>
                <a:close/>
              </a:path>
              <a:path w="76200" h="689610">
                <a:moveTo>
                  <a:pt x="44444" y="613399"/>
                </a:moveTo>
                <a:lnTo>
                  <a:pt x="44323" y="626110"/>
                </a:lnTo>
                <a:lnTo>
                  <a:pt x="69820" y="626110"/>
                </a:lnTo>
                <a:lnTo>
                  <a:pt x="76200" y="613663"/>
                </a:lnTo>
                <a:lnTo>
                  <a:pt x="44444" y="613399"/>
                </a:lnTo>
                <a:close/>
              </a:path>
              <a:path w="76200" h="689610">
                <a:moveTo>
                  <a:pt x="50292" y="0"/>
                </a:moveTo>
                <a:lnTo>
                  <a:pt x="37592" y="0"/>
                </a:lnTo>
                <a:lnTo>
                  <a:pt x="31743" y="613293"/>
                </a:lnTo>
                <a:lnTo>
                  <a:pt x="44444" y="613399"/>
                </a:lnTo>
                <a:lnTo>
                  <a:pt x="50292" y="0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00455" y="2836164"/>
            <a:ext cx="3552825" cy="86423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  <a:spcBef>
                <a:spcPts val="915"/>
              </a:spcBef>
            </a:pPr>
            <a:r>
              <a:rPr dirty="0" sz="1400" spc="-30">
                <a:solidFill>
                  <a:srgbClr val="3B3B3B"/>
                </a:solidFill>
                <a:latin typeface="Arial Narrow"/>
                <a:cs typeface="Arial Narrow"/>
              </a:rPr>
              <a:t>Обращаться</a:t>
            </a:r>
            <a:r>
              <a:rPr dirty="0" sz="1400" spc="-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электросетевую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30" i="1">
                <a:solidFill>
                  <a:srgbClr val="3B3B3B"/>
                </a:solidFill>
                <a:latin typeface="Calibri"/>
                <a:cs typeface="Calibri"/>
              </a:rPr>
              <a:t>организацию.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00455" y="4311396"/>
            <a:ext cx="7620000" cy="64770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400" spc="-80">
                <a:solidFill>
                  <a:srgbClr val="3B3B3B"/>
                </a:solidFill>
                <a:latin typeface="Arial Narrow"/>
                <a:cs typeface="Arial Narrow"/>
              </a:rPr>
              <a:t>СРОК</a:t>
            </a:r>
            <a:r>
              <a:rPr dirty="0" sz="14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50">
                <a:solidFill>
                  <a:srgbClr val="3B3B3B"/>
                </a:solidFill>
                <a:latin typeface="Arial Narrow"/>
                <a:cs typeface="Arial Narrow"/>
              </a:rPr>
              <a:t>ЗАМЕНЫ</a:t>
            </a:r>
            <a:r>
              <a:rPr dirty="0" sz="1400" spc="1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55">
                <a:solidFill>
                  <a:srgbClr val="3B3B3B"/>
                </a:solidFill>
                <a:latin typeface="Arial Narrow"/>
                <a:cs typeface="Arial Narrow"/>
              </a:rPr>
              <a:t>–</a:t>
            </a:r>
            <a:r>
              <a:rPr dirty="0" sz="14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6</a:t>
            </a:r>
            <a:r>
              <a:rPr dirty="0" sz="1400" spc="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месяцев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738115" y="2836164"/>
            <a:ext cx="3482340" cy="86423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44780" marR="421005">
              <a:lnSpc>
                <a:spcPct val="100000"/>
              </a:lnSpc>
            </a:pPr>
            <a:r>
              <a:rPr dirty="0" sz="1400" spc="-30">
                <a:solidFill>
                  <a:srgbClr val="3B3B3B"/>
                </a:solidFill>
                <a:latin typeface="Arial Narrow"/>
                <a:cs typeface="Arial Narrow"/>
              </a:rPr>
              <a:t>Обращаться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энергосбытовую</a:t>
            </a:r>
            <a:r>
              <a:rPr dirty="0" sz="1400" spc="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организацию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со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4" i="1">
                <a:solidFill>
                  <a:srgbClr val="3B3B3B"/>
                </a:solidFill>
                <a:latin typeface="Calibri"/>
                <a:cs typeface="Calibri"/>
              </a:rPr>
              <a:t>статусом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гарантирующего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5" i="1">
                <a:solidFill>
                  <a:srgbClr val="3B3B3B"/>
                </a:solidFill>
                <a:latin typeface="Calibri"/>
                <a:cs typeface="Calibri"/>
              </a:rPr>
              <a:t>поставщика.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6441947" y="2147316"/>
            <a:ext cx="76200" cy="689610"/>
          </a:xfrm>
          <a:custGeom>
            <a:avLst/>
            <a:gdLst/>
            <a:ahLst/>
            <a:cxnLst/>
            <a:rect l="l" t="t" r="r" b="b"/>
            <a:pathLst>
              <a:path w="76200" h="689610">
                <a:moveTo>
                  <a:pt x="31750" y="613283"/>
                </a:moveTo>
                <a:lnTo>
                  <a:pt x="0" y="613283"/>
                </a:lnTo>
                <a:lnTo>
                  <a:pt x="38100" y="689483"/>
                </a:lnTo>
                <a:lnTo>
                  <a:pt x="69850" y="625983"/>
                </a:lnTo>
                <a:lnTo>
                  <a:pt x="31750" y="625983"/>
                </a:lnTo>
                <a:lnTo>
                  <a:pt x="31750" y="613283"/>
                </a:lnTo>
                <a:close/>
              </a:path>
              <a:path w="76200" h="689610">
                <a:moveTo>
                  <a:pt x="44450" y="0"/>
                </a:moveTo>
                <a:lnTo>
                  <a:pt x="31750" y="0"/>
                </a:lnTo>
                <a:lnTo>
                  <a:pt x="31750" y="625983"/>
                </a:lnTo>
                <a:lnTo>
                  <a:pt x="44450" y="625983"/>
                </a:lnTo>
                <a:lnTo>
                  <a:pt x="44450" y="0"/>
                </a:lnTo>
                <a:close/>
              </a:path>
              <a:path w="76200" h="689610">
                <a:moveTo>
                  <a:pt x="76200" y="613283"/>
                </a:moveTo>
                <a:lnTo>
                  <a:pt x="44450" y="613283"/>
                </a:lnTo>
                <a:lnTo>
                  <a:pt x="44450" y="625983"/>
                </a:lnTo>
                <a:lnTo>
                  <a:pt x="69850" y="625983"/>
                </a:lnTo>
                <a:lnTo>
                  <a:pt x="76200" y="613283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337816" y="3700271"/>
            <a:ext cx="76200" cy="610235"/>
          </a:xfrm>
          <a:custGeom>
            <a:avLst/>
            <a:gdLst/>
            <a:ahLst/>
            <a:cxnLst/>
            <a:rect l="l" t="t" r="r" b="b"/>
            <a:pathLst>
              <a:path w="76200" h="610235">
                <a:moveTo>
                  <a:pt x="31750" y="533653"/>
                </a:moveTo>
                <a:lnTo>
                  <a:pt x="0" y="533653"/>
                </a:lnTo>
                <a:lnTo>
                  <a:pt x="38100" y="609853"/>
                </a:lnTo>
                <a:lnTo>
                  <a:pt x="69850" y="546353"/>
                </a:lnTo>
                <a:lnTo>
                  <a:pt x="31750" y="546353"/>
                </a:lnTo>
                <a:lnTo>
                  <a:pt x="31750" y="533653"/>
                </a:lnTo>
                <a:close/>
              </a:path>
              <a:path w="76200" h="610235">
                <a:moveTo>
                  <a:pt x="44450" y="0"/>
                </a:moveTo>
                <a:lnTo>
                  <a:pt x="31750" y="0"/>
                </a:lnTo>
                <a:lnTo>
                  <a:pt x="31750" y="546353"/>
                </a:lnTo>
                <a:lnTo>
                  <a:pt x="44450" y="546353"/>
                </a:lnTo>
                <a:lnTo>
                  <a:pt x="44450" y="0"/>
                </a:lnTo>
                <a:close/>
              </a:path>
              <a:path w="76200" h="610235">
                <a:moveTo>
                  <a:pt x="76200" y="533653"/>
                </a:moveTo>
                <a:lnTo>
                  <a:pt x="44450" y="533653"/>
                </a:lnTo>
                <a:lnTo>
                  <a:pt x="44450" y="546353"/>
                </a:lnTo>
                <a:lnTo>
                  <a:pt x="69850" y="546353"/>
                </a:lnTo>
                <a:lnTo>
                  <a:pt x="76200" y="533653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441947" y="3700271"/>
            <a:ext cx="76200" cy="610235"/>
          </a:xfrm>
          <a:custGeom>
            <a:avLst/>
            <a:gdLst/>
            <a:ahLst/>
            <a:cxnLst/>
            <a:rect l="l" t="t" r="r" b="b"/>
            <a:pathLst>
              <a:path w="76200" h="610235">
                <a:moveTo>
                  <a:pt x="31750" y="533653"/>
                </a:moveTo>
                <a:lnTo>
                  <a:pt x="0" y="533653"/>
                </a:lnTo>
                <a:lnTo>
                  <a:pt x="38100" y="609853"/>
                </a:lnTo>
                <a:lnTo>
                  <a:pt x="69850" y="546353"/>
                </a:lnTo>
                <a:lnTo>
                  <a:pt x="31750" y="546353"/>
                </a:lnTo>
                <a:lnTo>
                  <a:pt x="31750" y="533653"/>
                </a:lnTo>
                <a:close/>
              </a:path>
              <a:path w="76200" h="610235">
                <a:moveTo>
                  <a:pt x="44450" y="0"/>
                </a:moveTo>
                <a:lnTo>
                  <a:pt x="31750" y="0"/>
                </a:lnTo>
                <a:lnTo>
                  <a:pt x="31750" y="546353"/>
                </a:lnTo>
                <a:lnTo>
                  <a:pt x="44450" y="546353"/>
                </a:lnTo>
                <a:lnTo>
                  <a:pt x="44450" y="0"/>
                </a:lnTo>
                <a:close/>
              </a:path>
              <a:path w="76200" h="610235">
                <a:moveTo>
                  <a:pt x="76200" y="533653"/>
                </a:moveTo>
                <a:lnTo>
                  <a:pt x="44450" y="533653"/>
                </a:lnTo>
                <a:lnTo>
                  <a:pt x="44450" y="546353"/>
                </a:lnTo>
                <a:lnTo>
                  <a:pt x="69850" y="546353"/>
                </a:lnTo>
                <a:lnTo>
                  <a:pt x="76200" y="533653"/>
                </a:lnTo>
                <a:close/>
              </a:path>
            </a:pathLst>
          </a:custGeom>
          <a:solidFill>
            <a:srgbClr val="0C5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4738115" y="976883"/>
            <a:ext cx="3482340" cy="117094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52400" rIns="0" bIns="0" rtlCol="0" vert="horz">
            <a:spAutoFit/>
          </a:bodyPr>
          <a:lstStyle/>
          <a:p>
            <a:pPr marL="144780" marR="492125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Многоквартирный</a:t>
            </a:r>
            <a:r>
              <a:rPr dirty="0" sz="1400" spc="10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дом,</a:t>
            </a:r>
            <a:r>
              <a:rPr dirty="0" sz="1400" spc="7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за</a:t>
            </a:r>
            <a:r>
              <a:rPr dirty="0" sz="1400" spc="7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исключением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помещений,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электроснабжение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50" i="1">
                <a:solidFill>
                  <a:srgbClr val="3B3B3B"/>
                </a:solidFill>
                <a:latin typeface="Calibri"/>
                <a:cs typeface="Calibri"/>
              </a:rPr>
              <a:t>которых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осуществляется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без</a:t>
            </a:r>
            <a:r>
              <a:rPr dirty="0" sz="14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использования</a:t>
            </a:r>
            <a:r>
              <a:rPr dirty="0" sz="1400" spc="3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общего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имущества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дома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987155" y="3906123"/>
            <a:ext cx="2470150" cy="283083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195" i="1">
                <a:solidFill>
                  <a:srgbClr val="FFFFFF"/>
                </a:solidFill>
                <a:latin typeface="Calibri"/>
                <a:cs typeface="Calibri"/>
              </a:rPr>
              <a:t>Контактные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данные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Причину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обращения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marR="5080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Адрес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нахождения</a:t>
            </a:r>
            <a:r>
              <a:rPr dirty="0" sz="12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энергопринимающих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75" i="1">
                <a:solidFill>
                  <a:srgbClr val="FFFFFF"/>
                </a:solidFill>
                <a:latin typeface="Calibri"/>
                <a:cs typeface="Calibri"/>
              </a:rPr>
              <a:t>устройств</a:t>
            </a:r>
            <a:r>
              <a:rPr dirty="0" sz="1200" spc="-75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220" i="1">
                <a:solidFill>
                  <a:srgbClr val="FFFFFF"/>
                </a:solidFill>
                <a:latin typeface="Calibri"/>
                <a:cs typeface="Calibri"/>
              </a:rPr>
              <a:t>Место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FFFFFF"/>
                </a:solidFill>
                <a:latin typeface="Calibri"/>
                <a:cs typeface="Calibri"/>
              </a:rPr>
              <a:t>установки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прибора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учета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Тип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серийный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FFFFFF"/>
                </a:solidFill>
                <a:latin typeface="Calibri"/>
                <a:cs typeface="Calibri"/>
              </a:rPr>
              <a:t>номер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прибора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учета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Подтверждение</a:t>
            </a:r>
            <a:r>
              <a:rPr dirty="0" sz="12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полномочий</a:t>
            </a:r>
            <a:endParaRPr sz="1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  <a:spcBef>
                <a:spcPts val="5"/>
              </a:spcBef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(при</a:t>
            </a:r>
            <a:r>
              <a:rPr dirty="0" sz="1200" spc="-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представительстве)</a:t>
            </a:r>
            <a:r>
              <a:rPr dirty="0" sz="1200" spc="-105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marR="36893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юр.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лица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наименование,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0" i="1">
                <a:solidFill>
                  <a:srgbClr val="FFFFFF"/>
                </a:solidFill>
                <a:latin typeface="Calibri"/>
                <a:cs typeface="Calibri"/>
              </a:rPr>
              <a:t>ИНН,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FFFFFF"/>
                </a:solidFill>
                <a:latin typeface="Calibri"/>
                <a:cs typeface="Calibri"/>
              </a:rPr>
              <a:t>номер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70" i="1">
                <a:solidFill>
                  <a:srgbClr val="FFFFFF"/>
                </a:solidFill>
                <a:latin typeface="Calibri"/>
                <a:cs typeface="Calibri"/>
              </a:rPr>
              <a:t>записи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ЕГРЮЛ</a:t>
            </a:r>
            <a:r>
              <a:rPr dirty="0" sz="1200" spc="-10" i="1">
                <a:solidFill>
                  <a:srgbClr val="FFFFFF"/>
                </a:solidFill>
                <a:latin typeface="Arial Narrow"/>
                <a:cs typeface="Arial Narrow"/>
              </a:rPr>
              <a:t>;</a:t>
            </a:r>
            <a:endParaRPr sz="1200">
              <a:latin typeface="Arial Narrow"/>
              <a:cs typeface="Arial Narrow"/>
            </a:endParaRPr>
          </a:p>
          <a:p>
            <a:pPr marL="184785" marR="245110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Фактический</a:t>
            </a:r>
            <a:r>
              <a:rPr dirty="0" sz="12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адрес,</a:t>
            </a:r>
            <a:r>
              <a:rPr dirty="0" sz="12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14" i="1">
                <a:solidFill>
                  <a:srgbClr val="FFFFFF"/>
                </a:solidFill>
                <a:latin typeface="Calibri"/>
                <a:cs typeface="Calibri"/>
              </a:rPr>
              <a:t>номер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договора</a:t>
            </a:r>
            <a:r>
              <a:rPr dirty="0" sz="1200" spc="-45" i="1">
                <a:solidFill>
                  <a:srgbClr val="FFFFFF"/>
                </a:solidFill>
                <a:latin typeface="Calibri"/>
                <a:cs typeface="Calibri"/>
              </a:rPr>
              <a:t> энергоснабжения.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06551" y="976883"/>
            <a:ext cx="3552825" cy="117094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44145">
              <a:lnSpc>
                <a:spcPct val="100000"/>
              </a:lnSpc>
              <a:spcBef>
                <a:spcPts val="5"/>
              </a:spcBef>
            </a:pP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Частное</a:t>
            </a:r>
            <a:r>
              <a:rPr dirty="0" sz="1400" spc="-3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домовладение,</a:t>
            </a:r>
            <a:endParaRPr sz="1400">
              <a:latin typeface="Arial Narrow"/>
              <a:cs typeface="Arial Narrow"/>
            </a:endParaRPr>
          </a:p>
          <a:p>
            <a:pPr marL="144145">
              <a:lnSpc>
                <a:spcPct val="100000"/>
              </a:lnSpc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садоводческое/дачное</a:t>
            </a:r>
            <a:r>
              <a:rPr dirty="0" sz="1400" spc="6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владение</a:t>
            </a:r>
            <a:r>
              <a:rPr dirty="0" sz="1400" spc="11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55">
                <a:solidFill>
                  <a:srgbClr val="3B3B3B"/>
                </a:solidFill>
                <a:latin typeface="Arial Narrow"/>
                <a:cs typeface="Arial Narrow"/>
              </a:rPr>
              <a:t>и</a:t>
            </a:r>
            <a:r>
              <a:rPr dirty="0" sz="1400" spc="10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т.п.</a:t>
            </a:r>
            <a:endParaRPr sz="1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38457" y="6565772"/>
            <a:ext cx="6540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40" i="1">
                <a:solidFill>
                  <a:srgbClr val="898989"/>
                </a:solidFill>
                <a:latin typeface="Arial Narrow"/>
                <a:cs typeface="Arial Narrow"/>
              </a:rPr>
              <a:t>9</a:t>
            </a:r>
            <a:endParaRPr sz="120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327659"/>
            <a:ext cx="1033272" cy="32461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538781" y="0"/>
            <a:ext cx="3658235" cy="6867525"/>
            <a:chOff x="8538781" y="0"/>
            <a:chExt cx="3658235" cy="6867525"/>
          </a:xfrm>
        </p:grpSpPr>
        <p:sp>
          <p:nvSpPr>
            <p:cNvPr id="5" name="object 5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364845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648455" y="6858000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0C5B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3543" y="0"/>
              <a:ext cx="3648710" cy="6858000"/>
            </a:xfrm>
            <a:custGeom>
              <a:avLst/>
              <a:gdLst/>
              <a:ahLst/>
              <a:cxnLst/>
              <a:rect l="l" t="t" r="r" b="b"/>
              <a:pathLst>
                <a:path w="3648709" h="6858000">
                  <a:moveTo>
                    <a:pt x="0" y="6858000"/>
                  </a:moveTo>
                  <a:lnTo>
                    <a:pt x="3648455" y="6858000"/>
                  </a:lnTo>
                  <a:lnTo>
                    <a:pt x="364845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14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501" y="338454"/>
            <a:ext cx="3571240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80"/>
              <a:t>ПОВЕРКА</a:t>
            </a:r>
            <a:r>
              <a:rPr dirty="0" spc="20"/>
              <a:t> </a:t>
            </a:r>
            <a:r>
              <a:rPr dirty="0" spc="-95"/>
              <a:t>ПРИБОРА</a:t>
            </a:r>
            <a:r>
              <a:rPr dirty="0" spc="35"/>
              <a:t> </a:t>
            </a:r>
            <a:r>
              <a:rPr dirty="0" spc="-90"/>
              <a:t>УЧЕТА</a:t>
            </a:r>
            <a:r>
              <a:rPr dirty="0" spc="35"/>
              <a:t> </a:t>
            </a:r>
            <a:r>
              <a:rPr dirty="0" spc="-65"/>
              <a:t>ЭЛЕКТРОЭНЕРГИИ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8976486" y="837057"/>
            <a:ext cx="19348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При</a:t>
            </a:r>
            <a:r>
              <a:rPr dirty="0" sz="1200" spc="2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>
                <a:solidFill>
                  <a:srgbClr val="FFFFFF"/>
                </a:solidFill>
                <a:latin typeface="Arial Narrow"/>
                <a:cs typeface="Arial Narrow"/>
              </a:rPr>
              <a:t>истечении</a:t>
            </a:r>
            <a:r>
              <a:rPr dirty="0" sz="1200" spc="4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Narrow"/>
                <a:cs typeface="Arial Narrow"/>
              </a:rPr>
              <a:t>межповерочного интервала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76486" y="1353692"/>
            <a:ext cx="245681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Прибор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95" i="1">
                <a:solidFill>
                  <a:srgbClr val="FFFFFF"/>
                </a:solidFill>
                <a:latin typeface="Calibri"/>
                <a:cs typeface="Calibri"/>
              </a:rPr>
              <a:t>учета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электроэнергии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не</a:t>
            </a:r>
            <a:r>
              <a:rPr dirty="0" sz="1200" spc="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50" i="1">
                <a:solidFill>
                  <a:srgbClr val="FFFFFF"/>
                </a:solidFill>
                <a:latin typeface="Calibri"/>
                <a:cs typeface="Calibri"/>
              </a:rPr>
              <a:t>перестает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35" i="1">
                <a:solidFill>
                  <a:srgbClr val="FFFFFF"/>
                </a:solidFill>
                <a:latin typeface="Calibri"/>
                <a:cs typeface="Calibri"/>
              </a:rPr>
              <a:t>быть</a:t>
            </a:r>
            <a:r>
              <a:rPr dirty="0" sz="1200" spc="5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45" i="1">
                <a:solidFill>
                  <a:srgbClr val="FFFFFF"/>
                </a:solidFill>
                <a:latin typeface="Calibri"/>
                <a:cs typeface="Calibri"/>
              </a:rPr>
              <a:t>работоспособным,</a:t>
            </a:r>
            <a:r>
              <a:rPr dirty="0" sz="1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потребитель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20" i="1">
                <a:solidFill>
                  <a:srgbClr val="FFFFFF"/>
                </a:solidFill>
                <a:latin typeface="Calibri"/>
                <a:cs typeface="Calibri"/>
              </a:rPr>
              <a:t>электроэнергии</a:t>
            </a:r>
            <a:r>
              <a:rPr dirty="0" sz="1200" spc="-5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95" i="1">
                <a:solidFill>
                  <a:srgbClr val="FFFFFF"/>
                </a:solidFill>
                <a:latin typeface="Calibri"/>
                <a:cs typeface="Calibri"/>
              </a:rPr>
              <a:t>дальше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45" i="1">
                <a:solidFill>
                  <a:srgbClr val="FFFFFF"/>
                </a:solidFill>
                <a:latin typeface="Calibri"/>
                <a:cs typeface="Calibri"/>
              </a:rPr>
              <a:t>продолжает </a:t>
            </a:r>
            <a:r>
              <a:rPr dirty="0" sz="1200" spc="-140" i="1">
                <a:solidFill>
                  <a:srgbClr val="FFFFFF"/>
                </a:solidFill>
                <a:latin typeface="Calibri"/>
                <a:cs typeface="Calibri"/>
              </a:rPr>
              <a:t>оплачивать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30" i="1">
                <a:solidFill>
                  <a:srgbClr val="FFFFFF"/>
                </a:solidFill>
                <a:latin typeface="Calibri"/>
                <a:cs typeface="Calibri"/>
              </a:rPr>
              <a:t>электроэнергию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0" i="1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dirty="0" sz="12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5" i="1">
                <a:solidFill>
                  <a:srgbClr val="FFFFFF"/>
                </a:solidFill>
                <a:latin typeface="Calibri"/>
                <a:cs typeface="Calibri"/>
              </a:rPr>
              <a:t>показаниям</a:t>
            </a:r>
            <a:r>
              <a:rPr dirty="0" sz="1200" spc="5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данного</a:t>
            </a:r>
            <a:r>
              <a:rPr dirty="0" sz="1200" spc="-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прибора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95" i="1">
                <a:solidFill>
                  <a:srgbClr val="FFFFFF"/>
                </a:solidFill>
                <a:latin typeface="Calibri"/>
                <a:cs typeface="Calibri"/>
              </a:rPr>
              <a:t>учета</a:t>
            </a:r>
            <a:r>
              <a:rPr dirty="0" sz="1200" spc="-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80" i="1">
                <a:solidFill>
                  <a:srgbClr val="FFFFFF"/>
                </a:solidFill>
                <a:latin typeface="Calibri"/>
                <a:cs typeface="Calibri"/>
              </a:rPr>
              <a:t>до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5" i="1">
                <a:solidFill>
                  <a:srgbClr val="FFFFFF"/>
                </a:solidFill>
                <a:latin typeface="Calibri"/>
                <a:cs typeface="Calibri"/>
              </a:rPr>
              <a:t>его</a:t>
            </a:r>
            <a:r>
              <a:rPr dirty="0" sz="12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FFFFFF"/>
                </a:solidFill>
                <a:latin typeface="Calibri"/>
                <a:cs typeface="Calibri"/>
              </a:rPr>
              <a:t>замены.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411461" y="363093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solidFill>
                  <a:srgbClr val="FFFFFF"/>
                </a:solidFill>
                <a:latin typeface="Arial Narrow"/>
                <a:cs typeface="Arial Narrow"/>
              </a:rPr>
              <a:t>ВАЖНО!</a:t>
            </a:r>
            <a:endParaRPr sz="1400">
              <a:latin typeface="Arial Narrow"/>
              <a:cs typeface="Arial Narrow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88552" y="324611"/>
            <a:ext cx="323088" cy="323088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600455" y="975360"/>
            <a:ext cx="7620000" cy="977265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477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2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Межповерочный</a:t>
            </a:r>
            <a:r>
              <a:rPr dirty="0" sz="1400" spc="7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интервал</a:t>
            </a:r>
            <a:r>
              <a:rPr dirty="0" sz="1400" spc="114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20">
                <a:solidFill>
                  <a:srgbClr val="3B3B3B"/>
                </a:solidFill>
                <a:latin typeface="Arial Narrow"/>
                <a:cs typeface="Arial Narrow"/>
              </a:rPr>
              <a:t>(МПИ)</a:t>
            </a:r>
            <a:endParaRPr sz="1400">
              <a:latin typeface="Arial Narrow"/>
              <a:cs typeface="Arial Narrow"/>
            </a:endParaRPr>
          </a:p>
          <a:p>
            <a:pPr marL="143510" marR="345440">
              <a:lnSpc>
                <a:spcPct val="100000"/>
              </a:lnSpc>
              <a:spcBef>
                <a:spcPts val="1185"/>
              </a:spcBef>
            </a:pPr>
            <a:r>
              <a:rPr dirty="0" sz="1400" spc="-185" i="1">
                <a:solidFill>
                  <a:srgbClr val="3B3B3B"/>
                </a:solidFill>
                <a:latin typeface="Calibri"/>
                <a:cs typeface="Calibri"/>
              </a:rPr>
              <a:t>Интервал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времени,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0" i="1">
                <a:solidFill>
                  <a:srgbClr val="3B3B3B"/>
                </a:solidFill>
                <a:latin typeface="Calibri"/>
                <a:cs typeface="Calibri"/>
              </a:rPr>
              <a:t>течение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5" i="1">
                <a:solidFill>
                  <a:srgbClr val="3B3B3B"/>
                </a:solidFill>
                <a:latin typeface="Calibri"/>
                <a:cs typeface="Calibri"/>
              </a:rPr>
              <a:t>которого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0" i="1">
                <a:solidFill>
                  <a:srgbClr val="3B3B3B"/>
                </a:solidFill>
                <a:latin typeface="Calibri"/>
                <a:cs typeface="Calibri"/>
              </a:rPr>
              <a:t>изготовитель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гарантирует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50" i="1">
                <a:solidFill>
                  <a:srgbClr val="3B3B3B"/>
                </a:solidFill>
                <a:latin typeface="Calibri"/>
                <a:cs typeface="Calibri"/>
              </a:rPr>
              <a:t>точность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показаний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5" i="1">
                <a:solidFill>
                  <a:srgbClr val="3B3B3B"/>
                </a:solidFill>
                <a:latin typeface="Calibri"/>
                <a:cs typeface="Calibri"/>
              </a:rPr>
              <a:t>соответствие</a:t>
            </a:r>
            <a:r>
              <a:rPr dirty="0" sz="1400" spc="5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заявленным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паспорте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техническим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характеристикам.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00455" y="2299716"/>
            <a:ext cx="7620000" cy="123317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15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Истечение</a:t>
            </a:r>
            <a:r>
              <a:rPr dirty="0" sz="1400" spc="8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межповерочного</a:t>
            </a:r>
            <a:r>
              <a:rPr dirty="0" sz="1400" spc="35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интервала</a:t>
            </a:r>
            <a:endParaRPr sz="1400">
              <a:latin typeface="Arial Narrow"/>
              <a:cs typeface="Arial Narrow"/>
            </a:endParaRPr>
          </a:p>
          <a:p>
            <a:pPr marL="143510" marR="273685">
              <a:lnSpc>
                <a:spcPct val="100000"/>
              </a:lnSpc>
              <a:spcBef>
                <a:spcPts val="1190"/>
              </a:spcBef>
            </a:pP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При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истечении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95" i="1">
                <a:solidFill>
                  <a:srgbClr val="3B3B3B"/>
                </a:solidFill>
                <a:latin typeface="Calibri"/>
                <a:cs typeface="Calibri"/>
              </a:rPr>
              <a:t>МПИ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80" i="1">
                <a:solidFill>
                  <a:srgbClr val="3B3B3B"/>
                </a:solidFill>
                <a:latin typeface="Calibri"/>
                <a:cs typeface="Calibri"/>
              </a:rPr>
              <a:t>электросетевая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энергосбытовая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0" i="1">
                <a:solidFill>
                  <a:srgbClr val="3B3B3B"/>
                </a:solidFill>
                <a:latin typeface="Calibri"/>
                <a:cs typeface="Calibri"/>
              </a:rPr>
              <a:t>(в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5" i="1">
                <a:solidFill>
                  <a:srgbClr val="3B3B3B"/>
                </a:solidFill>
                <a:latin typeface="Calibri"/>
                <a:cs typeface="Calibri"/>
              </a:rPr>
              <a:t>случае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с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0" i="1">
                <a:solidFill>
                  <a:srgbClr val="3B3B3B"/>
                </a:solidFill>
                <a:latin typeface="Calibri"/>
                <a:cs typeface="Calibri"/>
              </a:rPr>
              <a:t>многоквартирными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5" i="1">
                <a:solidFill>
                  <a:srgbClr val="3B3B3B"/>
                </a:solidFill>
                <a:latin typeface="Calibri"/>
                <a:cs typeface="Calibri"/>
              </a:rPr>
              <a:t>домами)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организации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производят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0" i="1">
                <a:solidFill>
                  <a:srgbClr val="3B3B3B"/>
                </a:solidFill>
                <a:latin typeface="Calibri"/>
                <a:cs typeface="Calibri"/>
              </a:rPr>
              <a:t>поверку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либо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замену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35" i="1">
                <a:solidFill>
                  <a:srgbClr val="3B3B3B"/>
                </a:solidFill>
                <a:latin typeface="Calibri"/>
                <a:cs typeface="Calibri"/>
              </a:rPr>
              <a:t>электроэнергии,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4" i="1">
                <a:solidFill>
                  <a:srgbClr val="3B3B3B"/>
                </a:solidFill>
                <a:latin typeface="Calibri"/>
                <a:cs typeface="Calibri"/>
              </a:rPr>
              <a:t>либо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измерительного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комплекса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(совокупность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10" i="1">
                <a:solidFill>
                  <a:srgbClr val="3B3B3B"/>
                </a:solidFill>
                <a:latin typeface="Calibri"/>
                <a:cs typeface="Calibri"/>
              </a:rPr>
              <a:t>приборов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5" i="1">
                <a:solidFill>
                  <a:srgbClr val="3B3B3B"/>
                </a:solidFill>
                <a:latin typeface="Calibri"/>
                <a:cs typeface="Calibri"/>
              </a:rPr>
              <a:t>учёта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50" i="1">
                <a:solidFill>
                  <a:srgbClr val="3B3B3B"/>
                </a:solidFill>
                <a:latin typeface="Calibri"/>
                <a:cs typeface="Calibri"/>
              </a:rPr>
              <a:t>измерительных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5" i="1">
                <a:solidFill>
                  <a:srgbClr val="3B3B3B"/>
                </a:solidFill>
                <a:latin typeface="Calibri"/>
                <a:cs typeface="Calibri"/>
              </a:rPr>
              <a:t>трансформаторов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65" i="1">
                <a:solidFill>
                  <a:srgbClr val="3B3B3B"/>
                </a:solidFill>
                <a:latin typeface="Calibri"/>
                <a:cs typeface="Calibri"/>
              </a:rPr>
              <a:t>тока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60" i="1">
                <a:solidFill>
                  <a:srgbClr val="3B3B3B"/>
                </a:solidFill>
                <a:latin typeface="Calibri"/>
                <a:cs typeface="Calibri"/>
              </a:rPr>
              <a:t>и</a:t>
            </a:r>
            <a:r>
              <a:rPr dirty="0" sz="1400" spc="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85" i="1">
                <a:solidFill>
                  <a:srgbClr val="3B3B3B"/>
                </a:solidFill>
                <a:latin typeface="Calibri"/>
                <a:cs typeface="Calibri"/>
              </a:rPr>
              <a:t>(или)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напряжения).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00455" y="3880103"/>
            <a:ext cx="7620000" cy="1019810"/>
          </a:xfrm>
          <a:prstGeom prst="rect">
            <a:avLst/>
          </a:prstGeom>
          <a:solidFill>
            <a:srgbClr val="0C5B9D">
              <a:alpha val="7843"/>
            </a:srgbClr>
          </a:solidFill>
        </p:spPr>
        <p:txBody>
          <a:bodyPr wrap="square" lIns="0" tIns="105410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Срок</a:t>
            </a:r>
            <a:r>
              <a:rPr dirty="0" sz="1400" spc="6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B3B3B"/>
                </a:solidFill>
                <a:latin typeface="Arial Narrow"/>
                <a:cs typeface="Arial Narrow"/>
              </a:rPr>
              <a:t>межповерочного</a:t>
            </a:r>
            <a:r>
              <a:rPr dirty="0" sz="1400" spc="60">
                <a:solidFill>
                  <a:srgbClr val="3B3B3B"/>
                </a:solidFill>
                <a:latin typeface="Arial Narrow"/>
                <a:cs typeface="Arial Narrow"/>
              </a:rPr>
              <a:t> </a:t>
            </a:r>
            <a:r>
              <a:rPr dirty="0" sz="1400" spc="-10">
                <a:solidFill>
                  <a:srgbClr val="3B3B3B"/>
                </a:solidFill>
                <a:latin typeface="Arial Narrow"/>
                <a:cs typeface="Arial Narrow"/>
              </a:rPr>
              <a:t>интервала</a:t>
            </a:r>
            <a:endParaRPr sz="1400">
              <a:latin typeface="Arial Narrow"/>
              <a:cs typeface="Arial Narrow"/>
            </a:endParaRPr>
          </a:p>
          <a:p>
            <a:pPr marL="143510">
              <a:lnSpc>
                <a:spcPct val="100000"/>
              </a:lnSpc>
              <a:spcBef>
                <a:spcPts val="1185"/>
              </a:spcBef>
            </a:pP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Для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65" i="1">
                <a:solidFill>
                  <a:srgbClr val="3B3B3B"/>
                </a:solidFill>
                <a:latin typeface="Calibri"/>
                <a:cs typeface="Calibri"/>
              </a:rPr>
              <a:t>большинства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приборов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1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0" i="1">
                <a:solidFill>
                  <a:srgbClr val="3B3B3B"/>
                </a:solidFill>
                <a:latin typeface="Calibri"/>
                <a:cs typeface="Calibri"/>
              </a:rPr>
              <a:t>составляет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16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80" i="1">
                <a:solidFill>
                  <a:srgbClr val="3B3B3B"/>
                </a:solidFill>
                <a:latin typeface="Calibri"/>
                <a:cs typeface="Calibri"/>
              </a:rPr>
              <a:t>лет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5" i="1">
                <a:solidFill>
                  <a:srgbClr val="3B3B3B"/>
                </a:solidFill>
                <a:latin typeface="Calibri"/>
                <a:cs typeface="Calibri"/>
              </a:rPr>
              <a:t>(указывается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95" i="1">
                <a:solidFill>
                  <a:srgbClr val="3B3B3B"/>
                </a:solidFill>
                <a:latin typeface="Calibri"/>
                <a:cs typeface="Calibri"/>
              </a:rPr>
              <a:t>в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75" i="1">
                <a:solidFill>
                  <a:srgbClr val="3B3B3B"/>
                </a:solidFill>
                <a:latin typeface="Calibri"/>
                <a:cs typeface="Calibri"/>
              </a:rPr>
              <a:t>паспорте</a:t>
            </a:r>
            <a:r>
              <a:rPr dirty="0" sz="1400" spc="-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10" i="1">
                <a:solidFill>
                  <a:srgbClr val="3B3B3B"/>
                </a:solidFill>
                <a:latin typeface="Calibri"/>
                <a:cs typeface="Calibri"/>
              </a:rPr>
              <a:t>устройства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5" i="1">
                <a:solidFill>
                  <a:srgbClr val="3B3B3B"/>
                </a:solidFill>
                <a:latin typeface="Calibri"/>
                <a:cs typeface="Calibri"/>
              </a:rPr>
              <a:t>или</a:t>
            </a:r>
            <a:r>
              <a:rPr dirty="0" sz="140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40" i="1">
                <a:solidFill>
                  <a:srgbClr val="3B3B3B"/>
                </a:solidFill>
                <a:latin typeface="Calibri"/>
                <a:cs typeface="Calibri"/>
              </a:rPr>
              <a:t>на</a:t>
            </a:r>
            <a:r>
              <a:rPr dirty="0" sz="1400" spc="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3B3B3B"/>
                </a:solidFill>
                <a:latin typeface="Calibri"/>
                <a:cs typeface="Calibri"/>
              </a:rPr>
              <a:t>корпусе</a:t>
            </a:r>
            <a:endParaRPr sz="1400">
              <a:latin typeface="Calibri"/>
              <a:cs typeface="Calibri"/>
            </a:endParaRPr>
          </a:p>
          <a:p>
            <a:pPr marL="143510">
              <a:lnSpc>
                <a:spcPct val="100000"/>
              </a:lnSpc>
              <a:spcBef>
                <a:spcPts val="5"/>
              </a:spcBef>
            </a:pPr>
            <a:r>
              <a:rPr dirty="0" sz="1400" spc="-120" i="1">
                <a:solidFill>
                  <a:srgbClr val="3B3B3B"/>
                </a:solidFill>
                <a:latin typeface="Calibri"/>
                <a:cs typeface="Calibri"/>
              </a:rPr>
              <a:t>прибора</a:t>
            </a:r>
            <a:r>
              <a:rPr dirty="0" sz="1400" spc="-20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220" i="1">
                <a:solidFill>
                  <a:srgbClr val="3B3B3B"/>
                </a:solidFill>
                <a:latin typeface="Calibri"/>
                <a:cs typeface="Calibri"/>
              </a:rPr>
              <a:t>учета</a:t>
            </a:r>
            <a:r>
              <a:rPr dirty="0" sz="1400" spc="-25" i="1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dirty="0" sz="1400" spc="-70" i="1">
                <a:solidFill>
                  <a:srgbClr val="3B3B3B"/>
                </a:solidFill>
                <a:latin typeface="Calibri"/>
                <a:cs typeface="Calibri"/>
              </a:rPr>
              <a:t>электроэнергии).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Мамаева Александра Матвеевна</dc:creator>
  <dc:title>Презентация PowerPoint</dc:title>
  <dcterms:created xsi:type="dcterms:W3CDTF">2025-06-06T08:44:52Z</dcterms:created>
  <dcterms:modified xsi:type="dcterms:W3CDTF">2025-06-06T08:44:52Z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2025-06-06T00:00:00Z</vt:filetime>
  </property>
</Properties>
</file>