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92" r:id="rId2"/>
    <p:sldId id="265" r:id="rId3"/>
    <p:sldId id="266" r:id="rId4"/>
    <p:sldId id="267" r:id="rId5"/>
    <p:sldId id="268" r:id="rId6"/>
    <p:sldId id="270" r:id="rId7"/>
    <p:sldId id="275" r:id="rId8"/>
    <p:sldId id="269" r:id="rId9"/>
    <p:sldId id="272" r:id="rId10"/>
    <p:sldId id="273" r:id="rId11"/>
    <p:sldId id="271" r:id="rId12"/>
    <p:sldId id="276" r:id="rId13"/>
    <p:sldId id="258" r:id="rId14"/>
    <p:sldId id="274" r:id="rId15"/>
    <p:sldId id="293" r:id="rId16"/>
    <p:sldId id="277" r:id="rId17"/>
    <p:sldId id="263" r:id="rId18"/>
    <p:sldId id="264" r:id="rId19"/>
    <p:sldId id="278" r:id="rId20"/>
    <p:sldId id="279" r:id="rId21"/>
    <p:sldId id="281" r:id="rId22"/>
    <p:sldId id="283" r:id="rId23"/>
    <p:sldId id="280" r:id="rId24"/>
    <p:sldId id="282" r:id="rId25"/>
    <p:sldId id="284" r:id="rId26"/>
    <p:sldId id="285" r:id="rId27"/>
    <p:sldId id="287" r:id="rId28"/>
    <p:sldId id="288" r:id="rId29"/>
    <p:sldId id="289" r:id="rId30"/>
    <p:sldId id="290" r:id="rId31"/>
    <p:sldId id="29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D32B-C01D-4A63-A5E5-5D0569CCD729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E0634A-84C6-40D7-A275-409418E9F5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D32B-C01D-4A63-A5E5-5D0569CCD729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0634A-84C6-40D7-A275-409418E9F5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D32B-C01D-4A63-A5E5-5D0569CCD729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0634A-84C6-40D7-A275-409418E9F5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D32B-C01D-4A63-A5E5-5D0569CCD729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0634A-84C6-40D7-A275-409418E9F5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D32B-C01D-4A63-A5E5-5D0569CCD729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E0634A-84C6-40D7-A275-409418E9F58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D32B-C01D-4A63-A5E5-5D0569CCD729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0634A-84C6-40D7-A275-409418E9F5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D32B-C01D-4A63-A5E5-5D0569CCD729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0634A-84C6-40D7-A275-409418E9F5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D32B-C01D-4A63-A5E5-5D0569CCD729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0634A-84C6-40D7-A275-409418E9F5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D32B-C01D-4A63-A5E5-5D0569CCD729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0634A-84C6-40D7-A275-409418E9F5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D32B-C01D-4A63-A5E5-5D0569CCD729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0634A-84C6-40D7-A275-409418E9F58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D32B-C01D-4A63-A5E5-5D0569CCD729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E0634A-84C6-40D7-A275-409418E9F58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F92D32B-C01D-4A63-A5E5-5D0569CCD729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48E0634A-84C6-40D7-A275-409418E9F58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5" y="2924944"/>
            <a:ext cx="8712968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5" y="116632"/>
            <a:ext cx="8712968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59679" y="596914"/>
            <a:ext cx="68407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</a:pPr>
            <a:r>
              <a:rPr lang="ru-RU" sz="5400" cap="all" spc="120" dirty="0">
                <a:solidFill>
                  <a:srgbClr val="FF0000"/>
                </a:solidFill>
                <a:latin typeface="Monotype Corsiva" pitchFamily="66" charset="0"/>
                <a:ea typeface="Anonymous Pro" pitchFamily="49" charset="0"/>
                <a:cs typeface="Arabic Typesetting" pitchFamily="66" charset="-78"/>
              </a:rPr>
              <a:t>Новосибирск – Новониколаевск </a:t>
            </a:r>
            <a:br>
              <a:rPr lang="ru-RU" sz="5400" cap="all" spc="120" dirty="0">
                <a:solidFill>
                  <a:srgbClr val="FF0000"/>
                </a:solidFill>
                <a:latin typeface="Monotype Corsiva" pitchFamily="66" charset="0"/>
                <a:ea typeface="Anonymous Pro" pitchFamily="49" charset="0"/>
                <a:cs typeface="Arabic Typesetting" pitchFamily="66" charset="-78"/>
              </a:rPr>
            </a:br>
            <a:r>
              <a:rPr lang="ru-RU" sz="5400" cap="all" spc="120" dirty="0">
                <a:solidFill>
                  <a:srgbClr val="FF0000"/>
                </a:solidFill>
                <a:latin typeface="Monotype Corsiva" pitchFamily="66" charset="0"/>
                <a:ea typeface="Anonymous Pro" pitchFamily="49" charset="0"/>
                <a:cs typeface="Arabic Typesetting" pitchFamily="66" charset="-78"/>
              </a:rPr>
              <a:t>130 – </a:t>
            </a:r>
            <a:r>
              <a:rPr lang="ru-RU" sz="5400" cap="all" spc="120" dirty="0" err="1">
                <a:solidFill>
                  <a:srgbClr val="FF0000"/>
                </a:solidFill>
                <a:latin typeface="Monotype Corsiva" pitchFamily="66" charset="0"/>
                <a:ea typeface="Anonymous Pro" pitchFamily="49" charset="0"/>
                <a:cs typeface="Arabic Typesetting" pitchFamily="66" charset="-78"/>
              </a:rPr>
              <a:t>летие</a:t>
            </a:r>
            <a:r>
              <a:rPr lang="ru-RU" sz="5400" cap="all" spc="120" dirty="0">
                <a:solidFill>
                  <a:srgbClr val="FF0000"/>
                </a:solidFill>
                <a:latin typeface="Monotype Corsiva" pitchFamily="66" charset="0"/>
                <a:ea typeface="Anonymous Pro" pitchFamily="49" charset="0"/>
                <a:cs typeface="Arabic Typesetting" pitchFamily="66" charset="-78"/>
              </a:rPr>
              <a:t>  со дня   основания города</a:t>
            </a:r>
          </a:p>
        </p:txBody>
      </p:sp>
    </p:spTree>
    <p:extLst>
      <p:ext uri="{BB962C8B-B14F-4D97-AF65-F5344CB8AC3E}">
        <p14:creationId xmlns:p14="http://schemas.microsoft.com/office/powerpoint/2010/main" val="376719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Строительство железнодорожного моста через Об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28092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Строительство железнодорожного моста через Об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828092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3545" y="6309320"/>
            <a:ext cx="3748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Вид с правого берега . </a:t>
            </a:r>
          </a:p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1900 -х гг.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127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Испытание железнодорожного моста в 1896 году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8249"/>
            <a:ext cx="8568952" cy="410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32040" y="4524766"/>
            <a:ext cx="37488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Официальное испытание железнодорожного моста через р. Обь в присутствии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комиссии Министерства путей сообщения, строителей моста и членов их семей, стоящих под пролетом </a:t>
            </a:r>
          </a:p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28 марта 1897г.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284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Крайне выгодное географическое положение поселка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 перекрестке речных и железнодорожных путей способствовало быстрому росту и наплыву переселенцев. В 1903г. пос. Ново – Николаевск был возведен в разряд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безуездного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города, а в 1907 г. получил право городского самоуправления.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678607"/>
            <a:ext cx="5202869" cy="42484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08104" y="1678607"/>
            <a:ext cx="32433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Импульс быстрому росту населения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1893 – феврале 1917 гг. 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1093 чел. в 1894 г.; 27,7 тыс. в 1903; 63,5 тыс. в 1912; 69,8 тыс. в 1917 г.) дало железнодорожное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строительство и специализация города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как торгово-распорядительного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центра Западной Сибири.  Он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представлял разнообразные услуги в трех сферах: транспорт и связь, торговля и прочие (финансово-кредитные учреждения, страхование, гостиницы и наем жилья, зрелища и развлечения, медицина, образование, другие виды профессионального обслуживания).</a:t>
            </a:r>
          </a:p>
        </p:txBody>
      </p:sp>
    </p:spTree>
    <p:extLst>
      <p:ext uri="{BB962C8B-B14F-4D97-AF65-F5344CB8AC3E}">
        <p14:creationId xmlns:p14="http://schemas.microsoft.com/office/powerpoint/2010/main" val="3516208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101495" y="6506854"/>
            <a:ext cx="47525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Новониколаевский поселок . Фото 1898г.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35696" y="155899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ФУНДАМЕНТ  БУДУЩЕГО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66671" y="-657180"/>
            <a:ext cx="6172200" cy="860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82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88640"/>
            <a:ext cx="871296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2000" dirty="0" smtClean="0">
                <a:solidFill>
                  <a:srgbClr val="000000"/>
                </a:solidFill>
                <a:latin typeface="Arial Narrow" pitchFamily="34" charset="0"/>
              </a:rPr>
              <a:t>Очерк журналистов того времени…….«Новониколаевск </a:t>
            </a:r>
            <a:r>
              <a:rPr lang="ru-RU" sz="2000" dirty="0">
                <a:solidFill>
                  <a:srgbClr val="000000"/>
                </a:solidFill>
                <a:latin typeface="Arial Narrow" pitchFamily="34" charset="0"/>
              </a:rPr>
              <a:t>живет, живет он мозгом и душой, и всей своей мускульной силой, это вы видите на каждом шагу. Тут люди со всех сторон: одни из Петербурга, Москвы, Варшавы и т. д., другие из Англии, Финляндии, третьи из Китая, Японии… и они все представляют из себя элемент крайне любознательный, наиболее способный, созидательный, напористый. Да, это сила непоколебимая, </a:t>
            </a:r>
            <a:r>
              <a:rPr lang="ru-RU" sz="2000" dirty="0" smtClean="0">
                <a:solidFill>
                  <a:srgbClr val="000000"/>
                </a:solidFill>
                <a:latin typeface="Arial Narrow" pitchFamily="34" charset="0"/>
              </a:rPr>
              <a:t>живая. Тут </a:t>
            </a:r>
            <a:r>
              <a:rPr lang="ru-RU" sz="2000" dirty="0">
                <a:solidFill>
                  <a:srgbClr val="000000"/>
                </a:solidFill>
                <a:latin typeface="Arial Narrow" pitchFamily="34" charset="0"/>
              </a:rPr>
              <a:t>кипучая жизнь бьет фонтаном… Здесь каждый живет своей самостоятельной, независимой жизнью</a:t>
            </a:r>
            <a:r>
              <a:rPr lang="ru-RU" sz="2000" dirty="0" smtClean="0">
                <a:solidFill>
                  <a:srgbClr val="000000"/>
                </a:solidFill>
                <a:latin typeface="Arial Narrow" pitchFamily="34" charset="0"/>
              </a:rPr>
              <a:t>»</a:t>
            </a:r>
          </a:p>
          <a:p>
            <a:pPr indent="355600" algn="just"/>
            <a:endParaRPr lang="ru-RU" sz="1600" dirty="0">
              <a:solidFill>
                <a:srgbClr val="000000"/>
              </a:solidFill>
              <a:latin typeface="Verdana"/>
            </a:endParaRPr>
          </a:p>
          <a:p>
            <a:pPr algn="just"/>
            <a:r>
              <a:rPr lang="ru-RU" sz="16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Пожар </a:t>
            </a:r>
            <a:r>
              <a:rPr lang="ru-RU" sz="16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11 мая 1909 г. превратился для Новониколаевска в общегородскую </a:t>
            </a:r>
            <a:r>
              <a:rPr lang="ru-RU" sz="16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катастрофу. Он </a:t>
            </a:r>
            <a:r>
              <a:rPr lang="ru-RU" sz="16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начался в центральной части города и быстро распространился в сторону Оби. По </a:t>
            </a:r>
            <a:r>
              <a:rPr lang="ru-RU" sz="16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данным городской </a:t>
            </a:r>
            <a:r>
              <a:rPr lang="ru-RU" sz="16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управы, выгорело 794 двора. Прибывшему на место томскому губернатору </a:t>
            </a:r>
            <a:r>
              <a:rPr lang="ru-RU" sz="16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16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писали «Томские губернские ведомости», представилась «печальная картина </a:t>
            </a:r>
            <a:r>
              <a:rPr lang="ru-RU" sz="16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погоревшего города</a:t>
            </a:r>
            <a:r>
              <a:rPr lang="ru-RU" sz="16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… вместо 22 кварталов виднелась пустошь с безобразными остовами печей</a:t>
            </a:r>
            <a:r>
              <a:rPr lang="ru-RU" sz="16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». Без </a:t>
            </a:r>
            <a:r>
              <a:rPr lang="ru-RU" sz="16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крова остались 8 тысяч человек</a:t>
            </a:r>
            <a:r>
              <a:rPr lang="ru-RU" sz="16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>
                <a:solidFill>
                  <a:srgbClr val="666666"/>
                </a:solidFill>
                <a:latin typeface="Open Sans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 этого момента все здания в городе стали возводить из камня.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связи с пожарной катастрофой стали очевидны многие недостатки планировки города. Город застраивался хаотично и растянулся на многие километры. Отдельные части города были трудно доступны. Проезд совершался по крутым спускам берегов. Сообщения между берегами Оби были также затруднены ввиду отсутствия моста.</a:t>
            </a:r>
          </a:p>
          <a:p>
            <a:pPr algn="just"/>
            <a:r>
              <a:rPr lang="ru-RU" sz="16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Перевозом через Обь занималось несколько частных транспортных контор, принадлежавших торговым фирмам</a:t>
            </a:r>
            <a:r>
              <a:rPr lang="ru-RU" sz="16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906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тд. архивной службы\Desktop\НОВОСИБ -НОВОНИКОЛАЕВСК\Новая папка\1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6071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83709" y="6078486"/>
            <a:ext cx="3748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Пожар 11 мая 1909 г. ,</a:t>
            </a:r>
          </a:p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Ново-Николаевск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044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histrf.ru/images/articles/05/s0tzmBitMnvLAKklAyC8IcyVHtMYARlH0ezlvAV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43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79180" y="5949280"/>
            <a:ext cx="3748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Переправа через р. Обь.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70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568952" cy="3474720"/>
          </a:xfrm>
        </p:spPr>
        <p:txBody>
          <a:bodyPr>
            <a:normAutofit/>
          </a:bodyPr>
          <a:lstStyle/>
          <a:p>
            <a:pPr marL="0" lvl="0" indent="0" algn="just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Городская дума </a:t>
            </a:r>
            <a:r>
              <a:rPr lang="ru-RU" sz="1600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принимает </a:t>
            </a:r>
            <a:r>
              <a:rPr lang="ru-RU" sz="16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постановление по озеленению улиц. Домовладельцев обязали засадить деревьями участки улиц вдоль своих домовладений. П</a:t>
            </a:r>
            <a:r>
              <a:rPr lang="ru-RU" sz="1600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оявились </a:t>
            </a:r>
            <a:r>
              <a:rPr lang="ru-RU" sz="16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линейные засадки тополя, еще кое-где сохранившиеся в старых районах города. </a:t>
            </a:r>
          </a:p>
          <a:p>
            <a:pPr marL="0" lvl="0" indent="0" algn="just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1910 г. в Новониколаевске появился первый городской </a:t>
            </a:r>
            <a:r>
              <a:rPr lang="ru-RU" sz="1600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архитектор Федор </a:t>
            </a:r>
            <a:r>
              <a:rPr lang="ru-RU" sz="1600" b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Рамман</a:t>
            </a:r>
            <a:r>
              <a:rPr lang="ru-RU" sz="16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Он не был архитектором по профессии (инженер-технолог), но занимал должность городского архитектора Новониколаевска до 1923 г. Дальнейшее строительство в Новониколаевске происходило уже под наблюдением специалиста, и поэтому в городе стал повышаться технический и архитектурный уровень застройки.</a:t>
            </a:r>
          </a:p>
          <a:p>
            <a:pPr marL="0" lvl="0" indent="0" algn="just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6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 временем, в процессе развития городской жизни, характер кварталов меняется. Особенно </a:t>
            </a:r>
            <a:r>
              <a:rPr lang="ru-RU" sz="1600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это касается </a:t>
            </a:r>
            <a:r>
              <a:rPr lang="ru-RU" sz="16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Центральной части города, где начинает концентрироваться коммерческая застройка, зрелищные заведения, рестораны, культовые сооружения, административные и учебные заведения, а также доходные жилые дома и городские особняки. 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76270"/>
            <a:ext cx="583264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92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48" y="188640"/>
            <a:ext cx="585440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34927" y="188640"/>
            <a:ext cx="20882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г. Новониколаевск.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Закаменская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часть 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(Октябрьский район)</a:t>
            </a:r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Фото 1913-1916гг.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36457" y="2444465"/>
            <a:ext cx="3211459" cy="5036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5445224"/>
            <a:ext cx="3563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«Самое центральное место занимала рыночная площадь, как раз там, где теперь стоит оперный  театр.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Базарная площадь (площадь Ленина)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Фото 1912-1916 годов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7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Город развивался очень быстрыми темпами, и через 10 лет на его территории было построено около 12 каменных двухэтажных школ с отоплением и канализацией. Многие иностранные компании открыли в городе свои представительства, в Новониколаевске работало 7 банков и проживало около 70 000 человек. </a:t>
            </a:r>
          </a:p>
          <a:p>
            <a:r>
              <a:rPr lang="ru-RU" sz="1600" dirty="0">
                <a:solidFill>
                  <a:srgbClr val="666666"/>
                </a:solidFill>
                <a:latin typeface="Open Sans"/>
              </a:rPr>
              <a:t> 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lide"/>
          <p:cNvPicPr>
            <a:picLocks noChangeAspect="1"/>
          </p:cNvPicPr>
          <p:nvPr/>
        </p:nvPicPr>
        <p:blipFill rotWithShape="1">
          <a:blip r:embed="rId2"/>
          <a:srcRect t="-1" b="6702"/>
          <a:stretch/>
        </p:blipFill>
        <p:spPr>
          <a:xfrm>
            <a:off x="629816" y="1268760"/>
            <a:ext cx="7668344" cy="527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22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885"/>
          <a:stretch/>
        </p:blipFill>
        <p:spPr>
          <a:xfrm>
            <a:off x="107504" y="116632"/>
            <a:ext cx="8820472" cy="616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8244408" cy="60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77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102507" cy="597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5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604448" cy="634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37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8532440" cy="62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36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56895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Первая Мировая Война,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Революция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1917г., эпидемии, разруха, разгул преступности  существенно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подорвали развитие города во всех сферах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развития.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ород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был практически полностью разорен - перестали работать многие промышленные и государственные учреждения, торговые пункты, даже железная дорога перестала функционировать на полную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мощь.  Царил голод.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Чтобы восстановить важнейший транспортный узел, руководство ВЦИК РСФСР 13 июня 1921 года сначала превращает Новониколаевск в центр Новониколаевской губернии, куда из Омска переводятся все губернские структуры, включая редакцию газеты «Советская Сибирь», а затем, 25 мая 1925 года, — всей Сибири, создав для этой цели новую административную структуру — Сибирский край, которая на 10 лет вберет в себя Омскую, Новониколаевскую, Алтайскую, Томскую, Енисейскую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губернии.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solidFill>
                <a:srgbClr val="231F20"/>
              </a:solidFill>
              <a:latin typeface="TT6529O0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Постановлением ЦИК СССР утверждено постановление Новониколаевского окружного съезда Советов от 17 ноября 1925 года о переименовании города Новониколаевска в город Новосибирск. В ранге административного центра крупнейшей в мире административно-территориальной единицы Новосибирск снова начинает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развиваться.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472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58651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160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496944" cy="6344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1925 году было положено начало развитию научного потенциала. Создано общество изучения Сибири и ее производительных сил (ОИС), а в 1928 году организовано Сибирское краевое отделение Всесоюзной ассоциации работников науки и техники для содействия социалистическому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строительству.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30 июля 1930 года, в связи с разделением Сибирского края, Новосибирск становится центром Западно-Сибирского края. В годы первой пятилетки в городе ведется реконструкция действующих и строительство новых предприятий — первенцев крупного машиностроения — заводов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Сибкомбайн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(впоследствии — ПО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Сибсельмаш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») и горного оборудования (впоследствии — Новосибирское авиационное производственное объединение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им. В.П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Чкалова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Многие предприятия города начинали свою трудовую биографию в годы войны: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Оловозавод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заводы «Тяжстанкогидропресс», металлургический, электровакуумный, строительных машин, химический, химико-фармацевтический, а также мелькомбинат № 5, ТЭЦ № 3 и 4, шоколадная фабрика. Были задействованы 50 предприятий, эвакуированных из Европейской части страны.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Создание в городе крупного военно-промышленного комплекса сыграло огромную роль в годы Великой Отечественной войны: город превратился в «...опорный край державы». Он поставил фронту 125 млн. снарядов и мин, почти 27 % всех снарядов, израсходованных действующей армией, 15797 самолетов, 6 бронепоездов, около 4 млн. комплектов летнего и зимнего обмундирования.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36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6818" y="260648"/>
            <a:ext cx="864096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Победу 1945 года город Новосибирск встретил сильно изменившимся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— будучи в начале войны 400-тысячным тыловым городом, он принял 128 тысяч коренных жителей блокадного Ленинграда. Одновременно на берегу Оби получили прописку 50 ленинградских предприятий и учреждений. Став на четверть Ленинградом, сибирский город авиастроителей перенял многие культурные и эстетические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традиции.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послевоенный период в городе реконструированы и расширены действующие заводы и построены новые: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Сибэлектротяжмаш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Сиблитмаш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Сибэлектротерм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Экран, заводы им. Коминтерна, радиодеталей, конденсаторов и другие, введены в строй крупные тепло- и электроэнергетические объекты, предприятия транспорта, связи, легкой и пищевой промышленности. Была заложена мощная база стройиндустрии, позволившая резко увеличить темпы строительства жилья и объектов социально-культурного назначения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28 апреля 1982 года опубликован Указ Президиума Верховного Совета РСФСР о награждении Новосибирска орденом Ленина, а в феврале 1990 года Новосибирску присвоен статус исторического города как центра науки и культуры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Сибири.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2000 году указом Президента РФ Владимира Путина был образован Сибирский федеральный округ, центром которого был назначен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Новосибирск.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65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Памятник императору Александру III в парке «Городское начало» на набережной Оби в Новосибирске.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Мотивация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сооружения памятника: по решению императора началось строительство Транссибирской железнодорожной магистрали, предопределившей развитие города Новосибирска. Памятник стал вторым объектом парка «Городское начало» (первый — пролет исторического железнодорожного моста через Обь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img-fotki.yandex.ru/get/6314/36710540.7f/0_a19df_5b676d20_XX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2"/>
          <a:stretch/>
        </p:blipFill>
        <p:spPr bwMode="auto">
          <a:xfrm>
            <a:off x="302692" y="1758800"/>
            <a:ext cx="7941716" cy="48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931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4586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1980-х годах у первого железнодорожного моста появился второй путь, то есть поезда могли проходить через него одновременно в двух направлениях. А в 2000-м первый путь решили демонтировать. На память одну из пролетных конструкций моста, построенного еще в царское время, сохранили. Ее можно увидеть в качестве экспоната в парке «Городское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начало».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старых конструкций переплавили на почетные знаки, которым награждали выдающихся горожан в честь 110-летия Новосибирска в 2003 году.</a:t>
            </a:r>
          </a:p>
        </p:txBody>
      </p:sp>
      <p:pic>
        <p:nvPicPr>
          <p:cNvPr id="5122" name="Picture 2" descr="http://bazhov.libnsk.su/images/7_k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3672408" cy="246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632" y="3645024"/>
            <a:ext cx="460851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082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 rotWithShape="1">
          <a:blip r:embed="rId2"/>
          <a:srcRect r="7917" b="10043"/>
          <a:stretch/>
        </p:blipFill>
        <p:spPr>
          <a:xfrm>
            <a:off x="269521" y="976453"/>
            <a:ext cx="8190911" cy="366137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008" y="1124744"/>
            <a:ext cx="3748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Просека в бору на месте будущего города Новониколаевская . Фото 1893 г.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1" y="4653136"/>
            <a:ext cx="87129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 «Одна широкая наезженная дорога вела поперек бора к деревне Каменка, а другая, в одну колею, вела на станцию. Обе дороги 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бступали  величественные столетние сосны. Они стояли задумчиво, чуть шевеля хвоей, и даже грозные ураганы, по словам стариков, не мешали им покойно дремать и смотреть в глубь веков…. Но вот застучали топоры в вековом бору, запели неприхотливые песни пилы, подрезая и разрезая великанов на брусья, доски и всякий другой материал , и тут же, на местах их векового стояния, их уложили люди в постройки и зажили, кто как умел»…..</a:t>
            </a:r>
          </a:p>
          <a:p>
            <a:pPr algn="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 воспоминаний Н.П. Литвинова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51720" y="188640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НАЧАЛО  ИСТОРИИ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ПОСЕЛОК   МОСТОСТРОИТЕЛЕЙ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15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"/>
          <a:stretch/>
        </p:blipFill>
        <p:spPr bwMode="auto">
          <a:xfrm>
            <a:off x="107505" y="116632"/>
            <a:ext cx="8381978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5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Западно-Сибирская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магистраль, протяженностью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девять тысяч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километров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обслуживает пять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регионов:Омскую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Новосибирскую, Томскую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Кузбасс, Алтайский край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137 километров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территории Казахстана</a:t>
            </a:r>
          </a:p>
        </p:txBody>
      </p:sp>
    </p:spTree>
    <p:extLst>
      <p:ext uri="{BB962C8B-B14F-4D97-AF65-F5344CB8AC3E}">
        <p14:creationId xmlns:p14="http://schemas.microsoft.com/office/powerpoint/2010/main" val="1172800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 каждого города своя судьба. Недаром говорят, что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Питер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строился рублями, Москва — веками, а Новосибирск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руками».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Вспомним же добрым словом и помянем, по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русскому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обычаю, наших великих пращуров, чьим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трудом, вдохновением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усердием и молитвами родился, окреп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живет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 славу Отечества славный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город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Новосибирск!</a:t>
            </a:r>
          </a:p>
        </p:txBody>
      </p:sp>
    </p:spTree>
    <p:extLst>
      <p:ext uri="{BB962C8B-B14F-4D97-AF65-F5344CB8AC3E}">
        <p14:creationId xmlns:p14="http://schemas.microsoft.com/office/powerpoint/2010/main" val="2045447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0" y="188640"/>
            <a:ext cx="87129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Своим основанием наш город обязан строительству железнодорожного моста через р. Обь. Более века тому назад император Александр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подчеркнул необходимость … « соединить обильные дарами природы сибирские области сетью внутренних рельсовых сообщений»…27 февраля 1893 г.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Александр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утвердил решение Комитета Сибирской железной дороги о направлении Средне – Сибирского участка магистрали и тем самым открыл дорогу рождению города. Так началось строительство Великого сибирского железнодорожного пути.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Весной 1891г. изыскательная партия во главе с Николаем Георгиевичем Гариным – Михайловским приступила к выбору места для сооружения моста через р. Обь. При  детальном обследовании нескольких вариантов изыскатели вынесли решение: строить железнодорожный мост у 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Кривощеково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43" y="2580478"/>
            <a:ext cx="6145214" cy="411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7504" y="5671097"/>
            <a:ext cx="25324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Печатное издание</a:t>
            </a:r>
          </a:p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«Новониколаевск – Новосибирск»</a:t>
            </a:r>
          </a:p>
          <a:p>
            <a:pPr algn="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сторический фотоальбом</a:t>
            </a:r>
          </a:p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Инв. № 168</a:t>
            </a:r>
          </a:p>
          <a:p>
            <a:pPr algn="r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10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8568952" cy="6336704"/>
          </a:xfrm>
        </p:spPr>
        <p:txBody>
          <a:bodyPr>
            <a:normAutofit/>
          </a:bodyPr>
          <a:lstStyle/>
          <a:p>
            <a:pPr algn="just"/>
            <a:r>
              <a:rPr lang="ru-RU" sz="1600" b="0" dirty="0" smtClean="0">
                <a:solidFill>
                  <a:srgbClr val="000000"/>
                </a:solidFill>
                <a:latin typeface="Times New Roman"/>
              </a:rPr>
              <a:t>Эпицентром возникновения нашего города стало устье р. Каменки, куда прибыли первые мостостроители 30 апреля 1983г. Во </a:t>
            </a:r>
            <a:r>
              <a:rPr lang="ru-RU" sz="1600" b="0" dirty="0">
                <a:solidFill>
                  <a:srgbClr val="000000"/>
                </a:solidFill>
                <a:latin typeface="Times New Roman"/>
              </a:rPr>
              <a:t>всех документах до декабря 1895 года он фигурирует как «Поселок при строительстве железнодорожного моста через р. Обь» или «Поселок рабочих недалеко от с. </a:t>
            </a:r>
            <a:r>
              <a:rPr lang="ru-RU" sz="1600" b="0" dirty="0" err="1">
                <a:solidFill>
                  <a:srgbClr val="000000"/>
                </a:solidFill>
                <a:latin typeface="Times New Roman"/>
              </a:rPr>
              <a:t>Кривощеково</a:t>
            </a:r>
            <a:r>
              <a:rPr lang="ru-RU" sz="1600" b="0" dirty="0">
                <a:solidFill>
                  <a:srgbClr val="000000"/>
                </a:solidFill>
                <a:latin typeface="Times New Roman"/>
              </a:rPr>
              <a:t>». Сами жители этот поселок называли «</a:t>
            </a:r>
            <a:r>
              <a:rPr lang="ru-RU" sz="1600" b="0" dirty="0" err="1">
                <a:solidFill>
                  <a:srgbClr val="000000"/>
                </a:solidFill>
                <a:latin typeface="Times New Roman"/>
              </a:rPr>
              <a:t>Гусевкой</a:t>
            </a:r>
            <a:r>
              <a:rPr lang="ru-RU" sz="1600" b="0" dirty="0">
                <a:solidFill>
                  <a:srgbClr val="000000"/>
                </a:solidFill>
                <a:latin typeface="Times New Roman"/>
              </a:rPr>
              <a:t>». В отношении возникновения этого названия имеется несколько мнений. На месте нынешнего города рос густой сосновый бор, входивший в лесничество Кабинета. Он назывался «Гусинским имением» или «Гусинской дачей», возможно, в связи с этим и возникло такое название поселка. Поселок мог получить имя благодаря речке </a:t>
            </a:r>
            <a:r>
              <a:rPr lang="ru-RU" sz="1600" b="0" dirty="0" err="1">
                <a:solidFill>
                  <a:srgbClr val="000000"/>
                </a:solidFill>
                <a:latin typeface="Times New Roman"/>
              </a:rPr>
              <a:t>Гусинке</a:t>
            </a:r>
            <a:r>
              <a:rPr lang="ru-RU" sz="1600" b="0" dirty="0">
                <a:solidFill>
                  <a:srgbClr val="000000"/>
                </a:solidFill>
                <a:latin typeface="Times New Roman"/>
              </a:rPr>
              <a:t> - так раньше называлась Каменка</a:t>
            </a:r>
            <a:r>
              <a:rPr lang="ru-RU" sz="1600" b="0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algn="just"/>
            <a:r>
              <a:rPr lang="ru-RU" sz="1600" b="0" dirty="0">
                <a:solidFill>
                  <a:srgbClr val="000000"/>
                </a:solidFill>
                <a:latin typeface="Times New Roman"/>
              </a:rPr>
              <a:t>Осенью 1895 г. в поселке</a:t>
            </a:r>
            <a:r>
              <a:rPr lang="en-US" sz="1600" b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b="0" dirty="0">
                <a:solidFill>
                  <a:srgbClr val="000000"/>
                </a:solidFill>
                <a:latin typeface="Times New Roman"/>
              </a:rPr>
              <a:t>строителей моста решили воздвигнуть собор Александра Невского, святого покровителя императора Александра </a:t>
            </a:r>
            <a:r>
              <a:rPr lang="en-US" sz="1600" b="0" dirty="0">
                <a:solidFill>
                  <a:srgbClr val="000000"/>
                </a:solidFill>
                <a:latin typeface="Times New Roman"/>
              </a:rPr>
              <a:t>III</a:t>
            </a:r>
            <a:r>
              <a:rPr lang="ru-RU" sz="1600" b="0" dirty="0">
                <a:solidFill>
                  <a:srgbClr val="000000"/>
                </a:solidFill>
                <a:latin typeface="Times New Roman"/>
              </a:rPr>
              <a:t> и назвать поселок Александровским. Однако просуществовало это название сравнительного недолго.</a:t>
            </a:r>
          </a:p>
          <a:p>
            <a:pPr algn="just"/>
            <a:r>
              <a:rPr lang="ru-RU" sz="1600" b="0" dirty="0">
                <a:solidFill>
                  <a:srgbClr val="000000"/>
                </a:solidFill>
                <a:latin typeface="Times New Roman"/>
              </a:rPr>
              <a:t>Денег, выделенных на строительство собора, хватило лишь на молитвенный дом. Дополнительно пожертвование поступило от  Николая </a:t>
            </a:r>
            <a:r>
              <a:rPr lang="en-US" sz="1600" b="0" dirty="0">
                <a:solidFill>
                  <a:srgbClr val="000000"/>
                </a:solidFill>
                <a:latin typeface="Times New Roman"/>
              </a:rPr>
              <a:t>II</a:t>
            </a:r>
            <a:r>
              <a:rPr lang="ru-RU" sz="1600" b="0" dirty="0">
                <a:solidFill>
                  <a:srgbClr val="000000"/>
                </a:solidFill>
                <a:latin typeface="Times New Roman"/>
              </a:rPr>
              <a:t> и поселок нарекли в честь нового царя. Уже 3 декабря 1895 г. жители в прошении на имя томского губернатора называли свой поселок Ново-Николаевским. В 1898 г. это название утвердил царь. </a:t>
            </a:r>
          </a:p>
          <a:p>
            <a:pPr algn="just"/>
            <a:endParaRPr lang="ru-RU" sz="1600" b="0" dirty="0" smtClean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ru-RU" sz="1600" b="0" dirty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ru-RU" sz="1600" b="0" dirty="0" smtClean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ru-RU" sz="1600" b="0" dirty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ru-RU" sz="1600" b="0" dirty="0" smtClean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7"/>
            <a:ext cx="3600400" cy="251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995936" y="6212914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Собор во имя Святого благоверного князя Александра Невского. </a:t>
            </a:r>
          </a:p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1900 –х гг.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9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7788"/>
            <a:ext cx="881628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597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</a:rPr>
              <a:t>Одновременно со строительством моста в полутора верстах от реки возводится другой железнодорожный комплекс — станция Обь. Около нее в 1896 г. построено большое каменное паровозное депо с мастерскими на 450 рабочих. Между вокзалом и депо выросла водонапорная башня, а на берегу реки, напротив станции, было построено водоподъёмное здание.</a:t>
            </a:r>
          </a:p>
        </p:txBody>
      </p:sp>
      <p:pic>
        <p:nvPicPr>
          <p:cNvPr id="5" name="Slide"/>
          <p:cNvPicPr>
            <a:picLocks noChangeAspect="1"/>
          </p:cNvPicPr>
          <p:nvPr/>
        </p:nvPicPr>
        <p:blipFill rotWithShape="1">
          <a:blip r:embed="rId2"/>
          <a:srcRect b="9278"/>
          <a:stretch/>
        </p:blipFill>
        <p:spPr>
          <a:xfrm>
            <a:off x="336271" y="1845582"/>
            <a:ext cx="4320480" cy="267841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48" y="1845582"/>
            <a:ext cx="4104456" cy="267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32040" y="4524766"/>
            <a:ext cx="3748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Станция Обь. Водоподъемное здание.</a:t>
            </a:r>
          </a:p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1890-х гг.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7855" y="4528900"/>
            <a:ext cx="3748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Вокзал станция Обь (Новониколаевск)</a:t>
            </a:r>
          </a:p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1896 г.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388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1572" y="188640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/>
              </a:rPr>
              <a:t>Для транспортировки грузов с пристани на станцию Обь была сооружена железнодорожная ветка длиной 2,64 версты. Первый поезд прошел по ней 27 сентября 1893 г.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8" y="1124743"/>
            <a:ext cx="8433356" cy="51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33352" y="6309320"/>
            <a:ext cx="3748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Пароходная пристань и рельсовый путь. </a:t>
            </a:r>
          </a:p>
          <a:p>
            <a:pPr algn="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 1890 –х гг.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61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99" y="127989"/>
            <a:ext cx="4176464" cy="626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127989"/>
            <a:ext cx="43204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/>
              </a:rPr>
              <a:t>Мост через Обь у села 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</a:rPr>
              <a:t>Кривощеково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Западно-Сибирской 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дороги строился по проекту профессора Николая Аполлоновича 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</a:rPr>
              <a:t>Белелюбского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, выдающегося инженера-строителя и ученого в области строительной механики. Мост имеет девять пролетов. Пролеты лежат на каменных опорах из местного гранита, заложенных на гранитном ложе реки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algn="just"/>
            <a:endParaRPr lang="ru-RU" sz="16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/>
              </a:rPr>
              <a:t>Мост строился 4 года и стоил около 2 млн. рублей. В 1896 г. проведено испытание моста, по которому прошли 4 паровоза, а 31 марта 1897 г. он был открыт для движения</a:t>
            </a:r>
            <a:r>
              <a:rPr lang="ru-RU" sz="1600" dirty="0">
                <a:solidFill>
                  <a:srgbClr val="4A4A4A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Строительство железнодорожного моста через Об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789" y="3766527"/>
            <a:ext cx="4128901" cy="2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9139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2798</TotalTime>
  <Words>1655</Words>
  <Application>Microsoft Office PowerPoint</Application>
  <PresentationFormat>Экран (4:3)</PresentationFormat>
  <Paragraphs>87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Главная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Новосибирск – Новониколаевск  130 – летие со дня основания города</dc:title>
  <dc:creator>Отд. архивной службы</dc:creator>
  <cp:lastModifiedBy>Отд. архивной службы</cp:lastModifiedBy>
  <cp:revision>165</cp:revision>
  <cp:lastPrinted>2023-05-04T09:07:15Z</cp:lastPrinted>
  <dcterms:created xsi:type="dcterms:W3CDTF">2023-02-03T03:52:24Z</dcterms:created>
  <dcterms:modified xsi:type="dcterms:W3CDTF">2023-05-15T02:38:12Z</dcterms:modified>
</cp:coreProperties>
</file>